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59" r:id="rId2"/>
    <p:sldId id="402" r:id="rId3"/>
    <p:sldId id="322" r:id="rId4"/>
    <p:sldId id="421" r:id="rId5"/>
    <p:sldId id="423" r:id="rId6"/>
    <p:sldId id="427" r:id="rId7"/>
    <p:sldId id="321" r:id="rId8"/>
    <p:sldId id="403" r:id="rId9"/>
    <p:sldId id="428" r:id="rId10"/>
    <p:sldId id="357" r:id="rId11"/>
    <p:sldId id="431" r:id="rId12"/>
    <p:sldId id="429" r:id="rId13"/>
    <p:sldId id="320" r:id="rId14"/>
    <p:sldId id="435" r:id="rId15"/>
    <p:sldId id="433" r:id="rId16"/>
    <p:sldId id="436" r:id="rId17"/>
    <p:sldId id="318" r:id="rId18"/>
  </p:sldIdLst>
  <p:sldSz cx="9144000" cy="5143500" type="screen16x9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66AB"/>
    <a:srgbClr val="369ACC"/>
    <a:srgbClr val="5880B4"/>
    <a:srgbClr val="ACC0D9"/>
    <a:srgbClr val="0071C1"/>
    <a:srgbClr val="F4FAF7"/>
    <a:srgbClr val="5A895C"/>
    <a:srgbClr val="9CCBBB"/>
    <a:srgbClr val="7EBA88"/>
    <a:srgbClr val="427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35" autoAdjust="0"/>
    <p:restoredTop sz="94660" autoAdjust="0"/>
  </p:normalViewPr>
  <p:slideViewPr>
    <p:cSldViewPr>
      <p:cViewPr varScale="1">
        <p:scale>
          <a:sx n="143" d="100"/>
          <a:sy n="143" d="100"/>
        </p:scale>
        <p:origin x="900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2021/11/29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2021/11/29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231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97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3213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7280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493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5920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7714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2895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893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313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797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399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976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631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493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9362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595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2021/11/29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2021/11/29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2021/11/29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55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s://baike.baidu.com/item/%E8%B5%8B%E7%A8%8E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hyperlink" Target="https://baike.baidu.com/item/%E5%8B%BE%E8%82%A1%E5%AE%9A%E7%90%86" TargetMode="External"/><Relationship Id="rId4" Type="http://schemas.openxmlformats.org/officeDocument/2006/relationships/hyperlink" Target="https://baike.baidu.com/item/%E6%96%B9%E7%A8%8B%E7%BB%84" TargetMode="External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26">
            <a:extLst>
              <a:ext uri="{FF2B5EF4-FFF2-40B4-BE49-F238E27FC236}">
                <a16:creationId xmlns:a16="http://schemas.microsoft.com/office/drawing/2014/main" id="{39477A1F-71F4-4410-975B-37657E9007AA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981525" y="-1999357"/>
            <a:ext cx="5175250" cy="9132888"/>
          </a:xfrm>
          <a:prstGeom prst="rect">
            <a:avLst/>
          </a:pr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" name="Masetti - Our Own Heaven">
            <a:hlinkClick r:id="" action="ppaction://media"/>
            <a:extLst>
              <a:ext uri="{FF2B5EF4-FFF2-40B4-BE49-F238E27FC236}">
                <a16:creationId xmlns:a16="http://schemas.microsoft.com/office/drawing/2014/main" id="{6CE2250D-7CF3-410E-874E-52C7A628906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46247" y="-1552357"/>
            <a:ext cx="609600" cy="609600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9C7D032C-95E6-40DB-8987-21EC756761BE}"/>
              </a:ext>
            </a:extLst>
          </p:cNvPr>
          <p:cNvSpPr>
            <a:spLocks/>
          </p:cNvSpPr>
          <p:nvPr/>
        </p:nvSpPr>
        <p:spPr bwMode="auto">
          <a:xfrm>
            <a:off x="3366617" y="4820790"/>
            <a:ext cx="2393950" cy="346075"/>
          </a:xfrm>
          <a:custGeom>
            <a:avLst/>
            <a:gdLst>
              <a:gd name="T0" fmla="*/ 0 w 1508"/>
              <a:gd name="T1" fmla="*/ 218 h 218"/>
              <a:gd name="T2" fmla="*/ 1082 w 1508"/>
              <a:gd name="T3" fmla="*/ 218 h 218"/>
              <a:gd name="T4" fmla="*/ 1508 w 1508"/>
              <a:gd name="T5" fmla="*/ 0 h 218"/>
              <a:gd name="T6" fmla="*/ 459 w 1508"/>
              <a:gd name="T7" fmla="*/ 0 h 218"/>
              <a:gd name="T8" fmla="*/ 0 w 1508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218">
                <a:moveTo>
                  <a:pt x="0" y="218"/>
                </a:moveTo>
                <a:lnTo>
                  <a:pt x="1082" y="218"/>
                </a:lnTo>
                <a:lnTo>
                  <a:pt x="1508" y="0"/>
                </a:lnTo>
                <a:lnTo>
                  <a:pt x="459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F2AF155-F2D9-430A-8417-0813259EBDDD}"/>
              </a:ext>
            </a:extLst>
          </p:cNvPr>
          <p:cNvSpPr>
            <a:spLocks/>
          </p:cNvSpPr>
          <p:nvPr/>
        </p:nvSpPr>
        <p:spPr bwMode="auto">
          <a:xfrm>
            <a:off x="1907704" y="4820790"/>
            <a:ext cx="1579563" cy="346075"/>
          </a:xfrm>
          <a:custGeom>
            <a:avLst/>
            <a:gdLst>
              <a:gd name="T0" fmla="*/ 0 w 995"/>
              <a:gd name="T1" fmla="*/ 218 h 218"/>
              <a:gd name="T2" fmla="*/ 541 w 995"/>
              <a:gd name="T3" fmla="*/ 218 h 218"/>
              <a:gd name="T4" fmla="*/ 995 w 995"/>
              <a:gd name="T5" fmla="*/ 0 h 218"/>
              <a:gd name="T6" fmla="*/ 487 w 995"/>
              <a:gd name="T7" fmla="*/ 0 h 218"/>
              <a:gd name="T8" fmla="*/ 0 w 995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5" h="218">
                <a:moveTo>
                  <a:pt x="0" y="218"/>
                </a:moveTo>
                <a:lnTo>
                  <a:pt x="541" y="218"/>
                </a:lnTo>
                <a:lnTo>
                  <a:pt x="995" y="0"/>
                </a:lnTo>
                <a:lnTo>
                  <a:pt x="487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00DA85C-C1B8-487E-B4D5-CA9BE8A8AB28}"/>
              </a:ext>
            </a:extLst>
          </p:cNvPr>
          <p:cNvSpPr>
            <a:spLocks/>
          </p:cNvSpPr>
          <p:nvPr/>
        </p:nvSpPr>
        <p:spPr bwMode="auto">
          <a:xfrm>
            <a:off x="8268817" y="2404615"/>
            <a:ext cx="866775" cy="1090613"/>
          </a:xfrm>
          <a:custGeom>
            <a:avLst/>
            <a:gdLst>
              <a:gd name="T0" fmla="*/ 546 w 546"/>
              <a:gd name="T1" fmla="*/ 0 h 687"/>
              <a:gd name="T2" fmla="*/ 546 w 546"/>
              <a:gd name="T3" fmla="*/ 433 h 687"/>
              <a:gd name="T4" fmla="*/ 0 w 546"/>
              <a:gd name="T5" fmla="*/ 687 h 687"/>
              <a:gd name="T6" fmla="*/ 0 w 546"/>
              <a:gd name="T7" fmla="*/ 279 h 687"/>
              <a:gd name="T8" fmla="*/ 546 w 546"/>
              <a:gd name="T9" fmla="*/ 0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687">
                <a:moveTo>
                  <a:pt x="546" y="0"/>
                </a:moveTo>
                <a:lnTo>
                  <a:pt x="546" y="433"/>
                </a:lnTo>
                <a:lnTo>
                  <a:pt x="0" y="687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BAA84E79-FE02-47E0-A816-721828476D18}"/>
              </a:ext>
            </a:extLst>
          </p:cNvPr>
          <p:cNvSpPr>
            <a:spLocks/>
          </p:cNvSpPr>
          <p:nvPr/>
        </p:nvSpPr>
        <p:spPr bwMode="auto">
          <a:xfrm>
            <a:off x="8702205" y="1709915"/>
            <a:ext cx="433388" cy="647700"/>
          </a:xfrm>
          <a:custGeom>
            <a:avLst/>
            <a:gdLst>
              <a:gd name="T0" fmla="*/ 273 w 273"/>
              <a:gd name="T1" fmla="*/ 268 h 408"/>
              <a:gd name="T2" fmla="*/ 273 w 273"/>
              <a:gd name="T3" fmla="*/ 0 h 408"/>
              <a:gd name="T4" fmla="*/ 0 w 273"/>
              <a:gd name="T5" fmla="*/ 140 h 408"/>
              <a:gd name="T6" fmla="*/ 0 w 273"/>
              <a:gd name="T7" fmla="*/ 408 h 408"/>
              <a:gd name="T8" fmla="*/ 273 w 273"/>
              <a:gd name="T9" fmla="*/ 268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3" h="408">
                <a:moveTo>
                  <a:pt x="273" y="268"/>
                </a:moveTo>
                <a:lnTo>
                  <a:pt x="273" y="0"/>
                </a:lnTo>
                <a:lnTo>
                  <a:pt x="0" y="140"/>
                </a:lnTo>
                <a:lnTo>
                  <a:pt x="0" y="408"/>
                </a:lnTo>
                <a:lnTo>
                  <a:pt x="273" y="26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C9741B0D-B070-49B9-91BC-8D04C77F47E6}"/>
              </a:ext>
            </a:extLst>
          </p:cNvPr>
          <p:cNvSpPr>
            <a:spLocks/>
          </p:cNvSpPr>
          <p:nvPr/>
        </p:nvSpPr>
        <p:spPr bwMode="auto">
          <a:xfrm>
            <a:off x="4892205" y="2993578"/>
            <a:ext cx="4243388" cy="2173288"/>
          </a:xfrm>
          <a:custGeom>
            <a:avLst/>
            <a:gdLst>
              <a:gd name="T0" fmla="*/ 0 w 2673"/>
              <a:gd name="T1" fmla="*/ 1369 h 1369"/>
              <a:gd name="T2" fmla="*/ 2673 w 2673"/>
              <a:gd name="T3" fmla="*/ 0 h 1369"/>
              <a:gd name="T4" fmla="*/ 2673 w 2673"/>
              <a:gd name="T5" fmla="*/ 1369 h 1369"/>
              <a:gd name="T6" fmla="*/ 0 w 2673"/>
              <a:gd name="T7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3" h="1369">
                <a:moveTo>
                  <a:pt x="0" y="1369"/>
                </a:moveTo>
                <a:lnTo>
                  <a:pt x="2673" y="0"/>
                </a:lnTo>
                <a:lnTo>
                  <a:pt x="2673" y="1369"/>
                </a:lnTo>
                <a:lnTo>
                  <a:pt x="0" y="1369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BFF04F08-34A8-4F18-8B40-FBBB883B5265}"/>
              </a:ext>
            </a:extLst>
          </p:cNvPr>
          <p:cNvSpPr>
            <a:spLocks/>
          </p:cNvSpPr>
          <p:nvPr/>
        </p:nvSpPr>
        <p:spPr bwMode="auto">
          <a:xfrm>
            <a:off x="5933605" y="3526978"/>
            <a:ext cx="3201988" cy="1639888"/>
          </a:xfrm>
          <a:custGeom>
            <a:avLst/>
            <a:gdLst>
              <a:gd name="T0" fmla="*/ 0 w 2017"/>
              <a:gd name="T1" fmla="*/ 1033 h 1033"/>
              <a:gd name="T2" fmla="*/ 2017 w 2017"/>
              <a:gd name="T3" fmla="*/ 0 h 1033"/>
              <a:gd name="T4" fmla="*/ 2017 w 2017"/>
              <a:gd name="T5" fmla="*/ 1033 h 1033"/>
              <a:gd name="T6" fmla="*/ 0 w 2017"/>
              <a:gd name="T7" fmla="*/ 1033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17" h="1033">
                <a:moveTo>
                  <a:pt x="0" y="1033"/>
                </a:moveTo>
                <a:lnTo>
                  <a:pt x="2017" y="0"/>
                </a:lnTo>
                <a:lnTo>
                  <a:pt x="2017" y="1033"/>
                </a:lnTo>
                <a:lnTo>
                  <a:pt x="0" y="1033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6C5A88B8-8F79-4D91-B5C9-40BD9F0C7538}"/>
              </a:ext>
            </a:extLst>
          </p:cNvPr>
          <p:cNvSpPr>
            <a:spLocks/>
          </p:cNvSpPr>
          <p:nvPr/>
        </p:nvSpPr>
        <p:spPr bwMode="auto">
          <a:xfrm>
            <a:off x="8268817" y="3526978"/>
            <a:ext cx="866775" cy="1639888"/>
          </a:xfrm>
          <a:custGeom>
            <a:avLst/>
            <a:gdLst>
              <a:gd name="T0" fmla="*/ 546 w 546"/>
              <a:gd name="T1" fmla="*/ 0 h 1033"/>
              <a:gd name="T2" fmla="*/ 546 w 546"/>
              <a:gd name="T3" fmla="*/ 1033 h 1033"/>
              <a:gd name="T4" fmla="*/ 0 w 546"/>
              <a:gd name="T5" fmla="*/ 790 h 1033"/>
              <a:gd name="T6" fmla="*/ 0 w 546"/>
              <a:gd name="T7" fmla="*/ 279 h 1033"/>
              <a:gd name="T8" fmla="*/ 546 w 546"/>
              <a:gd name="T9" fmla="*/ 0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1033">
                <a:moveTo>
                  <a:pt x="546" y="0"/>
                </a:moveTo>
                <a:lnTo>
                  <a:pt x="546" y="1033"/>
                </a:lnTo>
                <a:lnTo>
                  <a:pt x="0" y="790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2">
            <a:extLst>
              <a:ext uri="{FF2B5EF4-FFF2-40B4-BE49-F238E27FC236}">
                <a16:creationId xmlns:a16="http://schemas.microsoft.com/office/drawing/2014/main" id="{C1C47058-EDD1-485E-86B4-C082DD0DC184}"/>
              </a:ext>
            </a:extLst>
          </p:cNvPr>
          <p:cNvSpPr>
            <a:spLocks/>
          </p:cNvSpPr>
          <p:nvPr/>
        </p:nvSpPr>
        <p:spPr bwMode="auto">
          <a:xfrm>
            <a:off x="7513167" y="4781103"/>
            <a:ext cx="1622425" cy="385763"/>
          </a:xfrm>
          <a:custGeom>
            <a:avLst/>
            <a:gdLst>
              <a:gd name="T0" fmla="*/ 476 w 1022"/>
              <a:gd name="T1" fmla="*/ 0 h 243"/>
              <a:gd name="T2" fmla="*/ 0 w 1022"/>
              <a:gd name="T3" fmla="*/ 243 h 243"/>
              <a:gd name="T4" fmla="*/ 1022 w 1022"/>
              <a:gd name="T5" fmla="*/ 243 h 243"/>
              <a:gd name="T6" fmla="*/ 476 w 1022"/>
              <a:gd name="T7" fmla="*/ 0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2" h="243">
                <a:moveTo>
                  <a:pt x="476" y="0"/>
                </a:moveTo>
                <a:lnTo>
                  <a:pt x="0" y="243"/>
                </a:lnTo>
                <a:lnTo>
                  <a:pt x="1022" y="243"/>
                </a:lnTo>
                <a:lnTo>
                  <a:pt x="476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6CB33428-97BC-410F-B5BC-5795DD8CCAFB}"/>
              </a:ext>
            </a:extLst>
          </p:cNvPr>
          <p:cNvSpPr>
            <a:spLocks/>
          </p:cNvSpPr>
          <p:nvPr/>
        </p:nvSpPr>
        <p:spPr bwMode="auto">
          <a:xfrm>
            <a:off x="2636367" y="4657278"/>
            <a:ext cx="1927225" cy="509588"/>
          </a:xfrm>
          <a:custGeom>
            <a:avLst/>
            <a:gdLst>
              <a:gd name="T0" fmla="*/ 0 w 1214"/>
              <a:gd name="T1" fmla="*/ 321 h 321"/>
              <a:gd name="T2" fmla="*/ 542 w 1214"/>
              <a:gd name="T3" fmla="*/ 321 h 321"/>
              <a:gd name="T4" fmla="*/ 1214 w 1214"/>
              <a:gd name="T5" fmla="*/ 0 h 321"/>
              <a:gd name="T6" fmla="*/ 700 w 1214"/>
              <a:gd name="T7" fmla="*/ 0 h 321"/>
              <a:gd name="T8" fmla="*/ 0 w 1214"/>
              <a:gd name="T9" fmla="*/ 321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4" h="321">
                <a:moveTo>
                  <a:pt x="0" y="321"/>
                </a:moveTo>
                <a:lnTo>
                  <a:pt x="542" y="321"/>
                </a:lnTo>
                <a:lnTo>
                  <a:pt x="1214" y="0"/>
                </a:lnTo>
                <a:lnTo>
                  <a:pt x="700" y="0"/>
                </a:lnTo>
                <a:lnTo>
                  <a:pt x="0" y="321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BEB2C4A9-0D6A-4ED8-8BC0-CB060341DCA1}"/>
              </a:ext>
            </a:extLst>
          </p:cNvPr>
          <p:cNvSpPr>
            <a:spLocks/>
          </p:cNvSpPr>
          <p:nvPr/>
        </p:nvSpPr>
        <p:spPr bwMode="auto">
          <a:xfrm>
            <a:off x="2508250" y="-4763"/>
            <a:ext cx="1779588" cy="257175"/>
          </a:xfrm>
          <a:custGeom>
            <a:avLst/>
            <a:gdLst>
              <a:gd name="T0" fmla="*/ 1121 w 1121"/>
              <a:gd name="T1" fmla="*/ 0 h 162"/>
              <a:gd name="T2" fmla="*/ 317 w 1121"/>
              <a:gd name="T3" fmla="*/ 0 h 162"/>
              <a:gd name="T4" fmla="*/ 0 w 1121"/>
              <a:gd name="T5" fmla="*/ 162 h 162"/>
              <a:gd name="T6" fmla="*/ 782 w 1121"/>
              <a:gd name="T7" fmla="*/ 162 h 162"/>
              <a:gd name="T8" fmla="*/ 1121 w 1121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1" h="162">
                <a:moveTo>
                  <a:pt x="1121" y="0"/>
                </a:moveTo>
                <a:lnTo>
                  <a:pt x="317" y="0"/>
                </a:lnTo>
                <a:lnTo>
                  <a:pt x="0" y="162"/>
                </a:lnTo>
                <a:lnTo>
                  <a:pt x="782" y="162"/>
                </a:lnTo>
                <a:lnTo>
                  <a:pt x="1121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15">
            <a:extLst>
              <a:ext uri="{FF2B5EF4-FFF2-40B4-BE49-F238E27FC236}">
                <a16:creationId xmlns:a16="http://schemas.microsoft.com/office/drawing/2014/main" id="{4A060610-68AC-47E2-9262-8A5D0FC983DE}"/>
              </a:ext>
            </a:extLst>
          </p:cNvPr>
          <p:cNvSpPr>
            <a:spLocks/>
          </p:cNvSpPr>
          <p:nvPr/>
        </p:nvSpPr>
        <p:spPr bwMode="auto">
          <a:xfrm>
            <a:off x="4192588" y="-4763"/>
            <a:ext cx="1169988" cy="257175"/>
          </a:xfrm>
          <a:custGeom>
            <a:avLst/>
            <a:gdLst>
              <a:gd name="T0" fmla="*/ 737 w 737"/>
              <a:gd name="T1" fmla="*/ 0 h 162"/>
              <a:gd name="T2" fmla="*/ 339 w 737"/>
              <a:gd name="T3" fmla="*/ 0 h 162"/>
              <a:gd name="T4" fmla="*/ 0 w 737"/>
              <a:gd name="T5" fmla="*/ 162 h 162"/>
              <a:gd name="T6" fmla="*/ 382 w 737"/>
              <a:gd name="T7" fmla="*/ 162 h 162"/>
              <a:gd name="T8" fmla="*/ 737 w 737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7" h="162">
                <a:moveTo>
                  <a:pt x="737" y="0"/>
                </a:moveTo>
                <a:lnTo>
                  <a:pt x="339" y="0"/>
                </a:lnTo>
                <a:lnTo>
                  <a:pt x="0" y="162"/>
                </a:lnTo>
                <a:lnTo>
                  <a:pt x="382" y="162"/>
                </a:lnTo>
                <a:lnTo>
                  <a:pt x="737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16">
            <a:extLst>
              <a:ext uri="{FF2B5EF4-FFF2-40B4-BE49-F238E27FC236}">
                <a16:creationId xmlns:a16="http://schemas.microsoft.com/office/drawing/2014/main" id="{E0F8B2B2-DDEA-4181-A80D-BAA68CE1DAE7}"/>
              </a:ext>
            </a:extLst>
          </p:cNvPr>
          <p:cNvSpPr>
            <a:spLocks/>
          </p:cNvSpPr>
          <p:nvPr/>
        </p:nvSpPr>
        <p:spPr bwMode="auto">
          <a:xfrm>
            <a:off x="-7938" y="1241425"/>
            <a:ext cx="650875" cy="806450"/>
          </a:xfrm>
          <a:custGeom>
            <a:avLst/>
            <a:gdLst>
              <a:gd name="T0" fmla="*/ 0 w 410"/>
              <a:gd name="T1" fmla="*/ 508 h 508"/>
              <a:gd name="T2" fmla="*/ 0 w 410"/>
              <a:gd name="T3" fmla="*/ 187 h 508"/>
              <a:gd name="T4" fmla="*/ 410 w 410"/>
              <a:gd name="T5" fmla="*/ 0 h 508"/>
              <a:gd name="T6" fmla="*/ 410 w 410"/>
              <a:gd name="T7" fmla="*/ 302 h 508"/>
              <a:gd name="T8" fmla="*/ 0 w 410"/>
              <a:gd name="T9" fmla="*/ 508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508">
                <a:moveTo>
                  <a:pt x="0" y="508"/>
                </a:moveTo>
                <a:lnTo>
                  <a:pt x="0" y="187"/>
                </a:lnTo>
                <a:lnTo>
                  <a:pt x="410" y="0"/>
                </a:lnTo>
                <a:lnTo>
                  <a:pt x="410" y="302"/>
                </a:lnTo>
                <a:lnTo>
                  <a:pt x="0" y="50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DF5F820A-DBEF-4D96-BB95-85CC7B667AB6}"/>
              </a:ext>
            </a:extLst>
          </p:cNvPr>
          <p:cNvSpPr>
            <a:spLocks/>
          </p:cNvSpPr>
          <p:nvPr/>
        </p:nvSpPr>
        <p:spPr bwMode="auto">
          <a:xfrm>
            <a:off x="-7938" y="2169150"/>
            <a:ext cx="322263" cy="482600"/>
          </a:xfrm>
          <a:custGeom>
            <a:avLst/>
            <a:gdLst>
              <a:gd name="T0" fmla="*/ 0 w 203"/>
              <a:gd name="T1" fmla="*/ 106 h 304"/>
              <a:gd name="T2" fmla="*/ 0 w 203"/>
              <a:gd name="T3" fmla="*/ 304 h 304"/>
              <a:gd name="T4" fmla="*/ 203 w 203"/>
              <a:gd name="T5" fmla="*/ 201 h 304"/>
              <a:gd name="T6" fmla="*/ 203 w 203"/>
              <a:gd name="T7" fmla="*/ 0 h 304"/>
              <a:gd name="T8" fmla="*/ 0 w 203"/>
              <a:gd name="T9" fmla="*/ 106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" h="304">
                <a:moveTo>
                  <a:pt x="0" y="106"/>
                </a:moveTo>
                <a:lnTo>
                  <a:pt x="0" y="304"/>
                </a:lnTo>
                <a:lnTo>
                  <a:pt x="203" y="201"/>
                </a:lnTo>
                <a:lnTo>
                  <a:pt x="203" y="0"/>
                </a:lnTo>
                <a:lnTo>
                  <a:pt x="0" y="106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18">
            <a:extLst>
              <a:ext uri="{FF2B5EF4-FFF2-40B4-BE49-F238E27FC236}">
                <a16:creationId xmlns:a16="http://schemas.microsoft.com/office/drawing/2014/main" id="{4F521925-D1C8-4883-AE7B-923C8AE46A11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3159125" cy="1614488"/>
          </a:xfrm>
          <a:custGeom>
            <a:avLst/>
            <a:gdLst>
              <a:gd name="T0" fmla="*/ 1990 w 1990"/>
              <a:gd name="T1" fmla="*/ 0 h 1017"/>
              <a:gd name="T2" fmla="*/ 0 w 1990"/>
              <a:gd name="T3" fmla="*/ 1017 h 1017"/>
              <a:gd name="T4" fmla="*/ 0 w 1990"/>
              <a:gd name="T5" fmla="*/ 3 h 1017"/>
              <a:gd name="T6" fmla="*/ 1990 w 1990"/>
              <a:gd name="T7" fmla="*/ 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90" h="1017">
                <a:moveTo>
                  <a:pt x="1990" y="0"/>
                </a:moveTo>
                <a:lnTo>
                  <a:pt x="0" y="1017"/>
                </a:lnTo>
                <a:lnTo>
                  <a:pt x="0" y="3"/>
                </a:lnTo>
                <a:lnTo>
                  <a:pt x="1990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19">
            <a:extLst>
              <a:ext uri="{FF2B5EF4-FFF2-40B4-BE49-F238E27FC236}">
                <a16:creationId xmlns:a16="http://schemas.microsoft.com/office/drawing/2014/main" id="{849FDA99-B5D5-4944-AC76-3627B45A1BB0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2386013" cy="1219200"/>
          </a:xfrm>
          <a:custGeom>
            <a:avLst/>
            <a:gdLst>
              <a:gd name="T0" fmla="*/ 1503 w 1503"/>
              <a:gd name="T1" fmla="*/ 0 h 768"/>
              <a:gd name="T2" fmla="*/ 0 w 1503"/>
              <a:gd name="T3" fmla="*/ 768 h 768"/>
              <a:gd name="T4" fmla="*/ 0 w 1503"/>
              <a:gd name="T5" fmla="*/ 0 h 768"/>
              <a:gd name="T6" fmla="*/ 1503 w 1503"/>
              <a:gd name="T7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03" h="768">
                <a:moveTo>
                  <a:pt x="1503" y="0"/>
                </a:moveTo>
                <a:lnTo>
                  <a:pt x="0" y="768"/>
                </a:lnTo>
                <a:lnTo>
                  <a:pt x="0" y="0"/>
                </a:lnTo>
                <a:lnTo>
                  <a:pt x="1503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0">
            <a:extLst>
              <a:ext uri="{FF2B5EF4-FFF2-40B4-BE49-F238E27FC236}">
                <a16:creationId xmlns:a16="http://schemas.microsoft.com/office/drawing/2014/main" id="{F2151FBE-7DC4-4D11-B493-4B7255B1D4DC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650875" cy="1219200"/>
          </a:xfrm>
          <a:custGeom>
            <a:avLst/>
            <a:gdLst>
              <a:gd name="T0" fmla="*/ 0 w 410"/>
              <a:gd name="T1" fmla="*/ 768 h 768"/>
              <a:gd name="T2" fmla="*/ 0 w 410"/>
              <a:gd name="T3" fmla="*/ 0 h 768"/>
              <a:gd name="T4" fmla="*/ 410 w 410"/>
              <a:gd name="T5" fmla="*/ 182 h 768"/>
              <a:gd name="T6" fmla="*/ 410 w 410"/>
              <a:gd name="T7" fmla="*/ 562 h 768"/>
              <a:gd name="T8" fmla="*/ 0 w 410"/>
              <a:gd name="T9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768">
                <a:moveTo>
                  <a:pt x="0" y="768"/>
                </a:moveTo>
                <a:lnTo>
                  <a:pt x="0" y="0"/>
                </a:lnTo>
                <a:lnTo>
                  <a:pt x="410" y="182"/>
                </a:lnTo>
                <a:lnTo>
                  <a:pt x="410" y="562"/>
                </a:lnTo>
                <a:lnTo>
                  <a:pt x="0" y="768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21">
            <a:extLst>
              <a:ext uri="{FF2B5EF4-FFF2-40B4-BE49-F238E27FC236}">
                <a16:creationId xmlns:a16="http://schemas.microsoft.com/office/drawing/2014/main" id="{980E13EB-B155-4550-9C9D-994BA258224A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1206500" cy="288925"/>
          </a:xfrm>
          <a:custGeom>
            <a:avLst/>
            <a:gdLst>
              <a:gd name="T0" fmla="*/ 410 w 760"/>
              <a:gd name="T1" fmla="*/ 182 h 182"/>
              <a:gd name="T2" fmla="*/ 760 w 760"/>
              <a:gd name="T3" fmla="*/ 0 h 182"/>
              <a:gd name="T4" fmla="*/ 0 w 760"/>
              <a:gd name="T5" fmla="*/ 0 h 182"/>
              <a:gd name="T6" fmla="*/ 410 w 760"/>
              <a:gd name="T7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0" h="182">
                <a:moveTo>
                  <a:pt x="410" y="182"/>
                </a:moveTo>
                <a:lnTo>
                  <a:pt x="760" y="0"/>
                </a:lnTo>
                <a:lnTo>
                  <a:pt x="0" y="0"/>
                </a:lnTo>
                <a:lnTo>
                  <a:pt x="410" y="182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2">
            <a:extLst>
              <a:ext uri="{FF2B5EF4-FFF2-40B4-BE49-F238E27FC236}">
                <a16:creationId xmlns:a16="http://schemas.microsoft.com/office/drawing/2014/main" id="{534DFFBF-A18E-47B0-B066-8E44B65238FD}"/>
              </a:ext>
            </a:extLst>
          </p:cNvPr>
          <p:cNvSpPr>
            <a:spLocks/>
          </p:cNvSpPr>
          <p:nvPr/>
        </p:nvSpPr>
        <p:spPr bwMode="auto">
          <a:xfrm>
            <a:off x="3394075" y="-4763"/>
            <a:ext cx="1431925" cy="381000"/>
          </a:xfrm>
          <a:custGeom>
            <a:avLst/>
            <a:gdLst>
              <a:gd name="T0" fmla="*/ 902 w 902"/>
              <a:gd name="T1" fmla="*/ 0 h 240"/>
              <a:gd name="T2" fmla="*/ 503 w 902"/>
              <a:gd name="T3" fmla="*/ 0 h 240"/>
              <a:gd name="T4" fmla="*/ 0 w 902"/>
              <a:gd name="T5" fmla="*/ 240 h 240"/>
              <a:gd name="T6" fmla="*/ 382 w 902"/>
              <a:gd name="T7" fmla="*/ 240 h 240"/>
              <a:gd name="T8" fmla="*/ 902 w 902"/>
              <a:gd name="T9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2" h="240">
                <a:moveTo>
                  <a:pt x="902" y="0"/>
                </a:moveTo>
                <a:lnTo>
                  <a:pt x="503" y="0"/>
                </a:lnTo>
                <a:lnTo>
                  <a:pt x="0" y="240"/>
                </a:lnTo>
                <a:lnTo>
                  <a:pt x="382" y="240"/>
                </a:lnTo>
                <a:lnTo>
                  <a:pt x="902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文本占位符 10">
            <a:extLst>
              <a:ext uri="{FF2B5EF4-FFF2-40B4-BE49-F238E27FC236}">
                <a16:creationId xmlns:a16="http://schemas.microsoft.com/office/drawing/2014/main" id="{9AC7D9A9-A5F0-400D-BB4F-5B93801BE74A}"/>
              </a:ext>
            </a:extLst>
          </p:cNvPr>
          <p:cNvSpPr txBox="1">
            <a:spLocks/>
          </p:cNvSpPr>
          <p:nvPr/>
        </p:nvSpPr>
        <p:spPr>
          <a:xfrm>
            <a:off x="365760" y="2223271"/>
            <a:ext cx="8412480" cy="678647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kern="1200" dirty="0">
                <a:solidFill>
                  <a:srgbClr val="FBFBFC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sz="4400" dirty="0">
                <a:ea typeface="等线" panose="02010600030101010101" pitchFamily="2" charset="-122"/>
                <a:cs typeface="Times New Roman" panose="02020603050405020304" pitchFamily="18" charset="0"/>
              </a:rPr>
              <a:t>浅</a:t>
            </a:r>
            <a:r>
              <a:rPr lang="zh-CN" altLang="en-US" sz="4400" dirty="0">
                <a:ea typeface="等线" panose="02010600030101010101" pitchFamily="2" charset="-122"/>
                <a:cs typeface="Times New Roman" panose="02020603050405020304" pitchFamily="18" charset="0"/>
              </a:rPr>
              <a:t>析</a:t>
            </a:r>
            <a:r>
              <a:rPr lang="zh-CN" altLang="zh-CN" sz="4400" dirty="0">
                <a:ea typeface="等线" panose="02010600030101010101" pitchFamily="2" charset="-122"/>
                <a:cs typeface="Times New Roman" panose="02020603050405020304" pitchFamily="18" charset="0"/>
              </a:rPr>
              <a:t>古代数学及其成就</a:t>
            </a:r>
            <a:endParaRPr lang="zh-CN" altLang="en-US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尚酷简体" panose="03000509000000000000" pitchFamily="65" charset="-122"/>
              <a:ea typeface="方正尚酷简体" panose="03000509000000000000" pitchFamily="65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E3FACA2-1DF4-4109-AC95-4550AF7AEB33}"/>
              </a:ext>
            </a:extLst>
          </p:cNvPr>
          <p:cNvSpPr/>
          <p:nvPr/>
        </p:nvSpPr>
        <p:spPr>
          <a:xfrm>
            <a:off x="1691246" y="1707654"/>
            <a:ext cx="5761514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On ancient mathematics and its achievements</a:t>
            </a:r>
            <a:endParaRPr lang="zh-CN" altLang="en-US" sz="2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2EFFAA8-FF7C-4E8D-ADE5-8EC87CE8CAF8}"/>
              </a:ext>
            </a:extLst>
          </p:cNvPr>
          <p:cNvSpPr/>
          <p:nvPr/>
        </p:nvSpPr>
        <p:spPr>
          <a:xfrm>
            <a:off x="1331640" y="1506537"/>
            <a:ext cx="6480720" cy="20204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8065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59259E-6 L 0 0.05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34" grpId="0"/>
      <p:bldP spid="35" grpId="0"/>
      <p:bldP spid="35" grpId="1"/>
      <p:bldP spid="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E73E92CC-A188-48DA-8E75-AD9E2257EE2C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981525" y="-1999357"/>
            <a:ext cx="5175250" cy="9132888"/>
          </a:xfrm>
          <a:prstGeom prst="rect">
            <a:avLst/>
          </a:pr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49C7A857-8B49-4EF4-BCC6-F2471C780B8A}"/>
              </a:ext>
            </a:extLst>
          </p:cNvPr>
          <p:cNvSpPr>
            <a:spLocks/>
          </p:cNvSpPr>
          <p:nvPr/>
        </p:nvSpPr>
        <p:spPr bwMode="auto">
          <a:xfrm>
            <a:off x="3366617" y="4820790"/>
            <a:ext cx="2393950" cy="346075"/>
          </a:xfrm>
          <a:custGeom>
            <a:avLst/>
            <a:gdLst>
              <a:gd name="T0" fmla="*/ 0 w 1508"/>
              <a:gd name="T1" fmla="*/ 218 h 218"/>
              <a:gd name="T2" fmla="*/ 1082 w 1508"/>
              <a:gd name="T3" fmla="*/ 218 h 218"/>
              <a:gd name="T4" fmla="*/ 1508 w 1508"/>
              <a:gd name="T5" fmla="*/ 0 h 218"/>
              <a:gd name="T6" fmla="*/ 459 w 1508"/>
              <a:gd name="T7" fmla="*/ 0 h 218"/>
              <a:gd name="T8" fmla="*/ 0 w 1508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218">
                <a:moveTo>
                  <a:pt x="0" y="218"/>
                </a:moveTo>
                <a:lnTo>
                  <a:pt x="1082" y="218"/>
                </a:lnTo>
                <a:lnTo>
                  <a:pt x="1508" y="0"/>
                </a:lnTo>
                <a:lnTo>
                  <a:pt x="459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365920A6-12A9-45BB-A3B1-2F3B0FF5C483}"/>
              </a:ext>
            </a:extLst>
          </p:cNvPr>
          <p:cNvSpPr>
            <a:spLocks/>
          </p:cNvSpPr>
          <p:nvPr/>
        </p:nvSpPr>
        <p:spPr bwMode="auto">
          <a:xfrm>
            <a:off x="1907704" y="4820790"/>
            <a:ext cx="1579563" cy="346075"/>
          </a:xfrm>
          <a:custGeom>
            <a:avLst/>
            <a:gdLst>
              <a:gd name="T0" fmla="*/ 0 w 995"/>
              <a:gd name="T1" fmla="*/ 218 h 218"/>
              <a:gd name="T2" fmla="*/ 541 w 995"/>
              <a:gd name="T3" fmla="*/ 218 h 218"/>
              <a:gd name="T4" fmla="*/ 995 w 995"/>
              <a:gd name="T5" fmla="*/ 0 h 218"/>
              <a:gd name="T6" fmla="*/ 487 w 995"/>
              <a:gd name="T7" fmla="*/ 0 h 218"/>
              <a:gd name="T8" fmla="*/ 0 w 995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5" h="218">
                <a:moveTo>
                  <a:pt x="0" y="218"/>
                </a:moveTo>
                <a:lnTo>
                  <a:pt x="541" y="218"/>
                </a:lnTo>
                <a:lnTo>
                  <a:pt x="995" y="0"/>
                </a:lnTo>
                <a:lnTo>
                  <a:pt x="487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6BEF70D4-2F27-432F-A26C-CDCEC18EE6D0}"/>
              </a:ext>
            </a:extLst>
          </p:cNvPr>
          <p:cNvSpPr>
            <a:spLocks/>
          </p:cNvSpPr>
          <p:nvPr/>
        </p:nvSpPr>
        <p:spPr bwMode="auto">
          <a:xfrm>
            <a:off x="8268817" y="2404615"/>
            <a:ext cx="866775" cy="1090613"/>
          </a:xfrm>
          <a:custGeom>
            <a:avLst/>
            <a:gdLst>
              <a:gd name="T0" fmla="*/ 546 w 546"/>
              <a:gd name="T1" fmla="*/ 0 h 687"/>
              <a:gd name="T2" fmla="*/ 546 w 546"/>
              <a:gd name="T3" fmla="*/ 433 h 687"/>
              <a:gd name="T4" fmla="*/ 0 w 546"/>
              <a:gd name="T5" fmla="*/ 687 h 687"/>
              <a:gd name="T6" fmla="*/ 0 w 546"/>
              <a:gd name="T7" fmla="*/ 279 h 687"/>
              <a:gd name="T8" fmla="*/ 546 w 546"/>
              <a:gd name="T9" fmla="*/ 0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687">
                <a:moveTo>
                  <a:pt x="546" y="0"/>
                </a:moveTo>
                <a:lnTo>
                  <a:pt x="546" y="433"/>
                </a:lnTo>
                <a:lnTo>
                  <a:pt x="0" y="687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EAB3D2D2-0DE0-473E-8DE4-652D706EB236}"/>
              </a:ext>
            </a:extLst>
          </p:cNvPr>
          <p:cNvSpPr>
            <a:spLocks/>
          </p:cNvSpPr>
          <p:nvPr/>
        </p:nvSpPr>
        <p:spPr bwMode="auto">
          <a:xfrm>
            <a:off x="8702205" y="1709915"/>
            <a:ext cx="433388" cy="647700"/>
          </a:xfrm>
          <a:custGeom>
            <a:avLst/>
            <a:gdLst>
              <a:gd name="T0" fmla="*/ 273 w 273"/>
              <a:gd name="T1" fmla="*/ 268 h 408"/>
              <a:gd name="T2" fmla="*/ 273 w 273"/>
              <a:gd name="T3" fmla="*/ 0 h 408"/>
              <a:gd name="T4" fmla="*/ 0 w 273"/>
              <a:gd name="T5" fmla="*/ 140 h 408"/>
              <a:gd name="T6" fmla="*/ 0 w 273"/>
              <a:gd name="T7" fmla="*/ 408 h 408"/>
              <a:gd name="T8" fmla="*/ 273 w 273"/>
              <a:gd name="T9" fmla="*/ 268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3" h="408">
                <a:moveTo>
                  <a:pt x="273" y="268"/>
                </a:moveTo>
                <a:lnTo>
                  <a:pt x="273" y="0"/>
                </a:lnTo>
                <a:lnTo>
                  <a:pt x="0" y="140"/>
                </a:lnTo>
                <a:lnTo>
                  <a:pt x="0" y="408"/>
                </a:lnTo>
                <a:lnTo>
                  <a:pt x="273" y="26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7E59E696-B143-4990-B6F9-F375162CA34D}"/>
              </a:ext>
            </a:extLst>
          </p:cNvPr>
          <p:cNvSpPr>
            <a:spLocks/>
          </p:cNvSpPr>
          <p:nvPr/>
        </p:nvSpPr>
        <p:spPr bwMode="auto">
          <a:xfrm>
            <a:off x="4892205" y="2993578"/>
            <a:ext cx="4243388" cy="2173288"/>
          </a:xfrm>
          <a:custGeom>
            <a:avLst/>
            <a:gdLst>
              <a:gd name="T0" fmla="*/ 0 w 2673"/>
              <a:gd name="T1" fmla="*/ 1369 h 1369"/>
              <a:gd name="T2" fmla="*/ 2673 w 2673"/>
              <a:gd name="T3" fmla="*/ 0 h 1369"/>
              <a:gd name="T4" fmla="*/ 2673 w 2673"/>
              <a:gd name="T5" fmla="*/ 1369 h 1369"/>
              <a:gd name="T6" fmla="*/ 0 w 2673"/>
              <a:gd name="T7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3" h="1369">
                <a:moveTo>
                  <a:pt x="0" y="1369"/>
                </a:moveTo>
                <a:lnTo>
                  <a:pt x="2673" y="0"/>
                </a:lnTo>
                <a:lnTo>
                  <a:pt x="2673" y="1369"/>
                </a:lnTo>
                <a:lnTo>
                  <a:pt x="0" y="1369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AE336BBB-B279-440E-8F92-1002F072D5A7}"/>
              </a:ext>
            </a:extLst>
          </p:cNvPr>
          <p:cNvSpPr>
            <a:spLocks/>
          </p:cNvSpPr>
          <p:nvPr/>
        </p:nvSpPr>
        <p:spPr bwMode="auto">
          <a:xfrm>
            <a:off x="5933605" y="3526978"/>
            <a:ext cx="3201988" cy="1639888"/>
          </a:xfrm>
          <a:custGeom>
            <a:avLst/>
            <a:gdLst>
              <a:gd name="T0" fmla="*/ 0 w 2017"/>
              <a:gd name="T1" fmla="*/ 1033 h 1033"/>
              <a:gd name="T2" fmla="*/ 2017 w 2017"/>
              <a:gd name="T3" fmla="*/ 0 h 1033"/>
              <a:gd name="T4" fmla="*/ 2017 w 2017"/>
              <a:gd name="T5" fmla="*/ 1033 h 1033"/>
              <a:gd name="T6" fmla="*/ 0 w 2017"/>
              <a:gd name="T7" fmla="*/ 1033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17" h="1033">
                <a:moveTo>
                  <a:pt x="0" y="1033"/>
                </a:moveTo>
                <a:lnTo>
                  <a:pt x="2017" y="0"/>
                </a:lnTo>
                <a:lnTo>
                  <a:pt x="2017" y="1033"/>
                </a:lnTo>
                <a:lnTo>
                  <a:pt x="0" y="1033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31876C47-03F0-4129-A883-35E29C87C55D}"/>
              </a:ext>
            </a:extLst>
          </p:cNvPr>
          <p:cNvSpPr>
            <a:spLocks/>
          </p:cNvSpPr>
          <p:nvPr/>
        </p:nvSpPr>
        <p:spPr bwMode="auto">
          <a:xfrm>
            <a:off x="8268817" y="3526978"/>
            <a:ext cx="866775" cy="1639888"/>
          </a:xfrm>
          <a:custGeom>
            <a:avLst/>
            <a:gdLst>
              <a:gd name="T0" fmla="*/ 546 w 546"/>
              <a:gd name="T1" fmla="*/ 0 h 1033"/>
              <a:gd name="T2" fmla="*/ 546 w 546"/>
              <a:gd name="T3" fmla="*/ 1033 h 1033"/>
              <a:gd name="T4" fmla="*/ 0 w 546"/>
              <a:gd name="T5" fmla="*/ 790 h 1033"/>
              <a:gd name="T6" fmla="*/ 0 w 546"/>
              <a:gd name="T7" fmla="*/ 279 h 1033"/>
              <a:gd name="T8" fmla="*/ 546 w 546"/>
              <a:gd name="T9" fmla="*/ 0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1033">
                <a:moveTo>
                  <a:pt x="546" y="0"/>
                </a:moveTo>
                <a:lnTo>
                  <a:pt x="546" y="1033"/>
                </a:lnTo>
                <a:lnTo>
                  <a:pt x="0" y="790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2">
            <a:extLst>
              <a:ext uri="{FF2B5EF4-FFF2-40B4-BE49-F238E27FC236}">
                <a16:creationId xmlns:a16="http://schemas.microsoft.com/office/drawing/2014/main" id="{92DA94B6-080E-46BA-B3CF-E1DD98DBABC2}"/>
              </a:ext>
            </a:extLst>
          </p:cNvPr>
          <p:cNvSpPr>
            <a:spLocks/>
          </p:cNvSpPr>
          <p:nvPr/>
        </p:nvSpPr>
        <p:spPr bwMode="auto">
          <a:xfrm>
            <a:off x="7513167" y="4781103"/>
            <a:ext cx="1622425" cy="385763"/>
          </a:xfrm>
          <a:custGeom>
            <a:avLst/>
            <a:gdLst>
              <a:gd name="T0" fmla="*/ 476 w 1022"/>
              <a:gd name="T1" fmla="*/ 0 h 243"/>
              <a:gd name="T2" fmla="*/ 0 w 1022"/>
              <a:gd name="T3" fmla="*/ 243 h 243"/>
              <a:gd name="T4" fmla="*/ 1022 w 1022"/>
              <a:gd name="T5" fmla="*/ 243 h 243"/>
              <a:gd name="T6" fmla="*/ 476 w 1022"/>
              <a:gd name="T7" fmla="*/ 0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2" h="243">
                <a:moveTo>
                  <a:pt x="476" y="0"/>
                </a:moveTo>
                <a:lnTo>
                  <a:pt x="0" y="243"/>
                </a:lnTo>
                <a:lnTo>
                  <a:pt x="1022" y="243"/>
                </a:lnTo>
                <a:lnTo>
                  <a:pt x="476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2A5F199E-EA98-4D8F-A748-0263BB306617}"/>
              </a:ext>
            </a:extLst>
          </p:cNvPr>
          <p:cNvSpPr>
            <a:spLocks/>
          </p:cNvSpPr>
          <p:nvPr/>
        </p:nvSpPr>
        <p:spPr bwMode="auto">
          <a:xfrm>
            <a:off x="2636367" y="4657278"/>
            <a:ext cx="1927225" cy="509588"/>
          </a:xfrm>
          <a:custGeom>
            <a:avLst/>
            <a:gdLst>
              <a:gd name="T0" fmla="*/ 0 w 1214"/>
              <a:gd name="T1" fmla="*/ 321 h 321"/>
              <a:gd name="T2" fmla="*/ 542 w 1214"/>
              <a:gd name="T3" fmla="*/ 321 h 321"/>
              <a:gd name="T4" fmla="*/ 1214 w 1214"/>
              <a:gd name="T5" fmla="*/ 0 h 321"/>
              <a:gd name="T6" fmla="*/ 700 w 1214"/>
              <a:gd name="T7" fmla="*/ 0 h 321"/>
              <a:gd name="T8" fmla="*/ 0 w 1214"/>
              <a:gd name="T9" fmla="*/ 321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4" h="321">
                <a:moveTo>
                  <a:pt x="0" y="321"/>
                </a:moveTo>
                <a:lnTo>
                  <a:pt x="542" y="321"/>
                </a:lnTo>
                <a:lnTo>
                  <a:pt x="1214" y="0"/>
                </a:lnTo>
                <a:lnTo>
                  <a:pt x="700" y="0"/>
                </a:lnTo>
                <a:lnTo>
                  <a:pt x="0" y="321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48A96D6D-6CEF-4340-B102-E63160C5C245}"/>
              </a:ext>
            </a:extLst>
          </p:cNvPr>
          <p:cNvSpPr>
            <a:spLocks/>
          </p:cNvSpPr>
          <p:nvPr/>
        </p:nvSpPr>
        <p:spPr bwMode="auto">
          <a:xfrm>
            <a:off x="2508250" y="-4763"/>
            <a:ext cx="1779588" cy="257175"/>
          </a:xfrm>
          <a:custGeom>
            <a:avLst/>
            <a:gdLst>
              <a:gd name="T0" fmla="*/ 1121 w 1121"/>
              <a:gd name="T1" fmla="*/ 0 h 162"/>
              <a:gd name="T2" fmla="*/ 317 w 1121"/>
              <a:gd name="T3" fmla="*/ 0 h 162"/>
              <a:gd name="T4" fmla="*/ 0 w 1121"/>
              <a:gd name="T5" fmla="*/ 162 h 162"/>
              <a:gd name="T6" fmla="*/ 782 w 1121"/>
              <a:gd name="T7" fmla="*/ 162 h 162"/>
              <a:gd name="T8" fmla="*/ 1121 w 1121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1" h="162">
                <a:moveTo>
                  <a:pt x="1121" y="0"/>
                </a:moveTo>
                <a:lnTo>
                  <a:pt x="317" y="0"/>
                </a:lnTo>
                <a:lnTo>
                  <a:pt x="0" y="162"/>
                </a:lnTo>
                <a:lnTo>
                  <a:pt x="782" y="162"/>
                </a:lnTo>
                <a:lnTo>
                  <a:pt x="1121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6F2C99C0-D7AC-42D7-9AD5-DA0C27AF2724}"/>
              </a:ext>
            </a:extLst>
          </p:cNvPr>
          <p:cNvSpPr>
            <a:spLocks/>
          </p:cNvSpPr>
          <p:nvPr/>
        </p:nvSpPr>
        <p:spPr bwMode="auto">
          <a:xfrm>
            <a:off x="4192588" y="-4763"/>
            <a:ext cx="1169988" cy="257175"/>
          </a:xfrm>
          <a:custGeom>
            <a:avLst/>
            <a:gdLst>
              <a:gd name="T0" fmla="*/ 737 w 737"/>
              <a:gd name="T1" fmla="*/ 0 h 162"/>
              <a:gd name="T2" fmla="*/ 339 w 737"/>
              <a:gd name="T3" fmla="*/ 0 h 162"/>
              <a:gd name="T4" fmla="*/ 0 w 737"/>
              <a:gd name="T5" fmla="*/ 162 h 162"/>
              <a:gd name="T6" fmla="*/ 382 w 737"/>
              <a:gd name="T7" fmla="*/ 162 h 162"/>
              <a:gd name="T8" fmla="*/ 737 w 737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7" h="162">
                <a:moveTo>
                  <a:pt x="737" y="0"/>
                </a:moveTo>
                <a:lnTo>
                  <a:pt x="339" y="0"/>
                </a:lnTo>
                <a:lnTo>
                  <a:pt x="0" y="162"/>
                </a:lnTo>
                <a:lnTo>
                  <a:pt x="382" y="162"/>
                </a:lnTo>
                <a:lnTo>
                  <a:pt x="737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16">
            <a:extLst>
              <a:ext uri="{FF2B5EF4-FFF2-40B4-BE49-F238E27FC236}">
                <a16:creationId xmlns:a16="http://schemas.microsoft.com/office/drawing/2014/main" id="{147C5903-0FD1-4B92-819B-4CC51079B80E}"/>
              </a:ext>
            </a:extLst>
          </p:cNvPr>
          <p:cNvSpPr>
            <a:spLocks/>
          </p:cNvSpPr>
          <p:nvPr/>
        </p:nvSpPr>
        <p:spPr bwMode="auto">
          <a:xfrm>
            <a:off x="-7938" y="1241425"/>
            <a:ext cx="650875" cy="806450"/>
          </a:xfrm>
          <a:custGeom>
            <a:avLst/>
            <a:gdLst>
              <a:gd name="T0" fmla="*/ 0 w 410"/>
              <a:gd name="T1" fmla="*/ 508 h 508"/>
              <a:gd name="T2" fmla="*/ 0 w 410"/>
              <a:gd name="T3" fmla="*/ 187 h 508"/>
              <a:gd name="T4" fmla="*/ 410 w 410"/>
              <a:gd name="T5" fmla="*/ 0 h 508"/>
              <a:gd name="T6" fmla="*/ 410 w 410"/>
              <a:gd name="T7" fmla="*/ 302 h 508"/>
              <a:gd name="T8" fmla="*/ 0 w 410"/>
              <a:gd name="T9" fmla="*/ 508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508">
                <a:moveTo>
                  <a:pt x="0" y="508"/>
                </a:moveTo>
                <a:lnTo>
                  <a:pt x="0" y="187"/>
                </a:lnTo>
                <a:lnTo>
                  <a:pt x="410" y="0"/>
                </a:lnTo>
                <a:lnTo>
                  <a:pt x="410" y="302"/>
                </a:lnTo>
                <a:lnTo>
                  <a:pt x="0" y="50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17">
            <a:extLst>
              <a:ext uri="{FF2B5EF4-FFF2-40B4-BE49-F238E27FC236}">
                <a16:creationId xmlns:a16="http://schemas.microsoft.com/office/drawing/2014/main" id="{B32AA5C1-DDB6-4CD5-BFF6-D174A03218F6}"/>
              </a:ext>
            </a:extLst>
          </p:cNvPr>
          <p:cNvSpPr>
            <a:spLocks/>
          </p:cNvSpPr>
          <p:nvPr/>
        </p:nvSpPr>
        <p:spPr bwMode="auto">
          <a:xfrm>
            <a:off x="-7938" y="2169150"/>
            <a:ext cx="322263" cy="482600"/>
          </a:xfrm>
          <a:custGeom>
            <a:avLst/>
            <a:gdLst>
              <a:gd name="T0" fmla="*/ 0 w 203"/>
              <a:gd name="T1" fmla="*/ 106 h 304"/>
              <a:gd name="T2" fmla="*/ 0 w 203"/>
              <a:gd name="T3" fmla="*/ 304 h 304"/>
              <a:gd name="T4" fmla="*/ 203 w 203"/>
              <a:gd name="T5" fmla="*/ 201 h 304"/>
              <a:gd name="T6" fmla="*/ 203 w 203"/>
              <a:gd name="T7" fmla="*/ 0 h 304"/>
              <a:gd name="T8" fmla="*/ 0 w 203"/>
              <a:gd name="T9" fmla="*/ 106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" h="304">
                <a:moveTo>
                  <a:pt x="0" y="106"/>
                </a:moveTo>
                <a:lnTo>
                  <a:pt x="0" y="304"/>
                </a:lnTo>
                <a:lnTo>
                  <a:pt x="203" y="201"/>
                </a:lnTo>
                <a:lnTo>
                  <a:pt x="203" y="0"/>
                </a:lnTo>
                <a:lnTo>
                  <a:pt x="0" y="106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18">
            <a:extLst>
              <a:ext uri="{FF2B5EF4-FFF2-40B4-BE49-F238E27FC236}">
                <a16:creationId xmlns:a16="http://schemas.microsoft.com/office/drawing/2014/main" id="{F3AFAE94-C5C1-4AB7-9E46-9DDAD81EAC92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3159125" cy="1614488"/>
          </a:xfrm>
          <a:custGeom>
            <a:avLst/>
            <a:gdLst>
              <a:gd name="T0" fmla="*/ 1990 w 1990"/>
              <a:gd name="T1" fmla="*/ 0 h 1017"/>
              <a:gd name="T2" fmla="*/ 0 w 1990"/>
              <a:gd name="T3" fmla="*/ 1017 h 1017"/>
              <a:gd name="T4" fmla="*/ 0 w 1990"/>
              <a:gd name="T5" fmla="*/ 3 h 1017"/>
              <a:gd name="T6" fmla="*/ 1990 w 1990"/>
              <a:gd name="T7" fmla="*/ 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90" h="1017">
                <a:moveTo>
                  <a:pt x="1990" y="0"/>
                </a:moveTo>
                <a:lnTo>
                  <a:pt x="0" y="1017"/>
                </a:lnTo>
                <a:lnTo>
                  <a:pt x="0" y="3"/>
                </a:lnTo>
                <a:lnTo>
                  <a:pt x="1990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19">
            <a:extLst>
              <a:ext uri="{FF2B5EF4-FFF2-40B4-BE49-F238E27FC236}">
                <a16:creationId xmlns:a16="http://schemas.microsoft.com/office/drawing/2014/main" id="{F5C34751-923C-4BF0-AF13-2EAA386777C4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2386013" cy="1219200"/>
          </a:xfrm>
          <a:custGeom>
            <a:avLst/>
            <a:gdLst>
              <a:gd name="T0" fmla="*/ 1503 w 1503"/>
              <a:gd name="T1" fmla="*/ 0 h 768"/>
              <a:gd name="T2" fmla="*/ 0 w 1503"/>
              <a:gd name="T3" fmla="*/ 768 h 768"/>
              <a:gd name="T4" fmla="*/ 0 w 1503"/>
              <a:gd name="T5" fmla="*/ 0 h 768"/>
              <a:gd name="T6" fmla="*/ 1503 w 1503"/>
              <a:gd name="T7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03" h="768">
                <a:moveTo>
                  <a:pt x="1503" y="0"/>
                </a:moveTo>
                <a:lnTo>
                  <a:pt x="0" y="768"/>
                </a:lnTo>
                <a:lnTo>
                  <a:pt x="0" y="0"/>
                </a:lnTo>
                <a:lnTo>
                  <a:pt x="1503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20">
            <a:extLst>
              <a:ext uri="{FF2B5EF4-FFF2-40B4-BE49-F238E27FC236}">
                <a16:creationId xmlns:a16="http://schemas.microsoft.com/office/drawing/2014/main" id="{6F0FA05F-C4EF-4363-BC96-E545C3B52357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650875" cy="1219200"/>
          </a:xfrm>
          <a:custGeom>
            <a:avLst/>
            <a:gdLst>
              <a:gd name="T0" fmla="*/ 0 w 410"/>
              <a:gd name="T1" fmla="*/ 768 h 768"/>
              <a:gd name="T2" fmla="*/ 0 w 410"/>
              <a:gd name="T3" fmla="*/ 0 h 768"/>
              <a:gd name="T4" fmla="*/ 410 w 410"/>
              <a:gd name="T5" fmla="*/ 182 h 768"/>
              <a:gd name="T6" fmla="*/ 410 w 410"/>
              <a:gd name="T7" fmla="*/ 562 h 768"/>
              <a:gd name="T8" fmla="*/ 0 w 410"/>
              <a:gd name="T9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768">
                <a:moveTo>
                  <a:pt x="0" y="768"/>
                </a:moveTo>
                <a:lnTo>
                  <a:pt x="0" y="0"/>
                </a:lnTo>
                <a:lnTo>
                  <a:pt x="410" y="182"/>
                </a:lnTo>
                <a:lnTo>
                  <a:pt x="410" y="562"/>
                </a:lnTo>
                <a:lnTo>
                  <a:pt x="0" y="768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1">
            <a:extLst>
              <a:ext uri="{FF2B5EF4-FFF2-40B4-BE49-F238E27FC236}">
                <a16:creationId xmlns:a16="http://schemas.microsoft.com/office/drawing/2014/main" id="{0DDB1570-1516-4615-AE06-EA446F2FC3AA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1206500" cy="288925"/>
          </a:xfrm>
          <a:custGeom>
            <a:avLst/>
            <a:gdLst>
              <a:gd name="T0" fmla="*/ 410 w 760"/>
              <a:gd name="T1" fmla="*/ 182 h 182"/>
              <a:gd name="T2" fmla="*/ 760 w 760"/>
              <a:gd name="T3" fmla="*/ 0 h 182"/>
              <a:gd name="T4" fmla="*/ 0 w 760"/>
              <a:gd name="T5" fmla="*/ 0 h 182"/>
              <a:gd name="T6" fmla="*/ 410 w 760"/>
              <a:gd name="T7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0" h="182">
                <a:moveTo>
                  <a:pt x="410" y="182"/>
                </a:moveTo>
                <a:lnTo>
                  <a:pt x="760" y="0"/>
                </a:lnTo>
                <a:lnTo>
                  <a:pt x="0" y="0"/>
                </a:lnTo>
                <a:lnTo>
                  <a:pt x="410" y="182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2">
            <a:extLst>
              <a:ext uri="{FF2B5EF4-FFF2-40B4-BE49-F238E27FC236}">
                <a16:creationId xmlns:a16="http://schemas.microsoft.com/office/drawing/2014/main" id="{79EB6954-DE66-4AE6-8A96-309FDD4F755B}"/>
              </a:ext>
            </a:extLst>
          </p:cNvPr>
          <p:cNvSpPr>
            <a:spLocks/>
          </p:cNvSpPr>
          <p:nvPr/>
        </p:nvSpPr>
        <p:spPr bwMode="auto">
          <a:xfrm>
            <a:off x="3394075" y="-4763"/>
            <a:ext cx="1431925" cy="381000"/>
          </a:xfrm>
          <a:custGeom>
            <a:avLst/>
            <a:gdLst>
              <a:gd name="T0" fmla="*/ 902 w 902"/>
              <a:gd name="T1" fmla="*/ 0 h 240"/>
              <a:gd name="T2" fmla="*/ 503 w 902"/>
              <a:gd name="T3" fmla="*/ 0 h 240"/>
              <a:gd name="T4" fmla="*/ 0 w 902"/>
              <a:gd name="T5" fmla="*/ 240 h 240"/>
              <a:gd name="T6" fmla="*/ 382 w 902"/>
              <a:gd name="T7" fmla="*/ 240 h 240"/>
              <a:gd name="T8" fmla="*/ 902 w 902"/>
              <a:gd name="T9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2" h="240">
                <a:moveTo>
                  <a:pt x="902" y="0"/>
                </a:moveTo>
                <a:lnTo>
                  <a:pt x="503" y="0"/>
                </a:lnTo>
                <a:lnTo>
                  <a:pt x="0" y="240"/>
                </a:lnTo>
                <a:lnTo>
                  <a:pt x="382" y="240"/>
                </a:lnTo>
                <a:lnTo>
                  <a:pt x="902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2361E9D-9A29-40EA-BBDD-A01224220202}"/>
              </a:ext>
            </a:extLst>
          </p:cNvPr>
          <p:cNvSpPr/>
          <p:nvPr/>
        </p:nvSpPr>
        <p:spPr>
          <a:xfrm>
            <a:off x="1331640" y="1506537"/>
            <a:ext cx="6480720" cy="20204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5AAE01C-BCA7-4C76-A6F5-37A7477919EB}"/>
              </a:ext>
            </a:extLst>
          </p:cNvPr>
          <p:cNvSpPr/>
          <p:nvPr/>
        </p:nvSpPr>
        <p:spPr>
          <a:xfrm>
            <a:off x="3487267" y="2785886"/>
            <a:ext cx="60017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spc="300" dirty="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九章算术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4A69FEC-D2A0-4209-9602-D8D8FBE3FC34}"/>
              </a:ext>
            </a:extLst>
          </p:cNvPr>
          <p:cNvSpPr/>
          <p:nvPr/>
        </p:nvSpPr>
        <p:spPr>
          <a:xfrm>
            <a:off x="3962097" y="1392241"/>
            <a:ext cx="186021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9600" spc="3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rPr>
              <a:t>03</a:t>
            </a:r>
            <a:endParaRPr lang="zh-CN" altLang="en-US" sz="9600" spc="300" dirty="0">
              <a:solidFill>
                <a:schemeClr val="bg1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4039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>
          <a:xfrm>
            <a:off x="8172400" y="175643"/>
            <a:ext cx="868415" cy="739923"/>
            <a:chOff x="657949" y="1626853"/>
            <a:chExt cx="4151457" cy="3610043"/>
          </a:xfrm>
        </p:grpSpPr>
        <p:grpSp>
          <p:nvGrpSpPr>
            <p:cNvPr id="32" name="Group 2"/>
            <p:cNvGrpSpPr/>
            <p:nvPr/>
          </p:nvGrpSpPr>
          <p:grpSpPr>
            <a:xfrm>
              <a:off x="1389463" y="1626853"/>
              <a:ext cx="1316724" cy="1462095"/>
              <a:chOff x="1389463" y="1569703"/>
              <a:chExt cx="1316724" cy="1462095"/>
            </a:xfrm>
          </p:grpSpPr>
          <p:grpSp>
            <p:nvGrpSpPr>
              <p:cNvPr id="59" name="Group 29"/>
              <p:cNvGrpSpPr/>
              <p:nvPr/>
            </p:nvGrpSpPr>
            <p:grpSpPr>
              <a:xfrm>
                <a:off x="1389463" y="1569703"/>
                <a:ext cx="1316724" cy="1462095"/>
                <a:chOff x="1044013" y="942906"/>
                <a:chExt cx="1316724" cy="1462095"/>
              </a:xfrm>
              <a:solidFill>
                <a:schemeClr val="accent1"/>
              </a:solidFill>
            </p:grpSpPr>
            <p:sp>
              <p:nvSpPr>
                <p:cNvPr id="61" name="Freeform: Shape 31"/>
                <p:cNvSpPr>
                  <a:spLocks/>
                </p:cNvSpPr>
                <p:nvPr/>
              </p:nvSpPr>
              <p:spPr bwMode="auto">
                <a:xfrm>
                  <a:off x="1235045" y="942906"/>
                  <a:ext cx="872225" cy="944911"/>
                </a:xfrm>
                <a:custGeom>
                  <a:avLst/>
                  <a:gdLst>
                    <a:gd name="T0" fmla="*/ 1038 w 4126"/>
                    <a:gd name="T1" fmla="*/ 4471 h 4472"/>
                    <a:gd name="T2" fmla="*/ 1038 w 4126"/>
                    <a:gd name="T3" fmla="*/ 4471 h 4472"/>
                    <a:gd name="T4" fmla="*/ 532 w 4126"/>
                    <a:gd name="T5" fmla="*/ 3593 h 4472"/>
                    <a:gd name="T6" fmla="*/ 319 w 4126"/>
                    <a:gd name="T7" fmla="*/ 3699 h 4472"/>
                    <a:gd name="T8" fmla="*/ 26 w 4126"/>
                    <a:gd name="T9" fmla="*/ 3486 h 4472"/>
                    <a:gd name="T10" fmla="*/ 452 w 4126"/>
                    <a:gd name="T11" fmla="*/ 265 h 4472"/>
                    <a:gd name="T12" fmla="*/ 798 w 4126"/>
                    <a:gd name="T13" fmla="*/ 52 h 4472"/>
                    <a:gd name="T14" fmla="*/ 3779 w 4126"/>
                    <a:gd name="T15" fmla="*/ 1303 h 4472"/>
                    <a:gd name="T16" fmla="*/ 3832 w 4126"/>
                    <a:gd name="T17" fmla="*/ 1677 h 4472"/>
                    <a:gd name="T18" fmla="*/ 3619 w 4126"/>
                    <a:gd name="T19" fmla="*/ 1809 h 4472"/>
                    <a:gd name="T20" fmla="*/ 4125 w 4126"/>
                    <a:gd name="T21" fmla="*/ 2687 h 4472"/>
                    <a:gd name="T22" fmla="*/ 1038 w 4126"/>
                    <a:gd name="T23" fmla="*/ 4471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1038" y="4471"/>
                      </a:moveTo>
                      <a:lnTo>
                        <a:pt x="1038" y="4471"/>
                      </a:lnTo>
                      <a:cubicBezTo>
                        <a:pt x="532" y="3593"/>
                        <a:pt x="532" y="3593"/>
                        <a:pt x="532" y="3593"/>
                      </a:cubicBezTo>
                      <a:cubicBezTo>
                        <a:pt x="319" y="3699"/>
                        <a:pt x="319" y="3699"/>
                        <a:pt x="319" y="3699"/>
                      </a:cubicBezTo>
                      <a:cubicBezTo>
                        <a:pt x="159" y="3806"/>
                        <a:pt x="0" y="3672"/>
                        <a:pt x="26" y="3486"/>
                      </a:cubicBezTo>
                      <a:cubicBezTo>
                        <a:pt x="452" y="265"/>
                        <a:pt x="452" y="265"/>
                        <a:pt x="452" y="265"/>
                      </a:cubicBezTo>
                      <a:cubicBezTo>
                        <a:pt x="478" y="80"/>
                        <a:pt x="611" y="0"/>
                        <a:pt x="798" y="52"/>
                      </a:cubicBezTo>
                      <a:cubicBezTo>
                        <a:pt x="3779" y="1303"/>
                        <a:pt x="3779" y="1303"/>
                        <a:pt x="3779" y="1303"/>
                      </a:cubicBezTo>
                      <a:cubicBezTo>
                        <a:pt x="3965" y="1384"/>
                        <a:pt x="3991" y="1596"/>
                        <a:pt x="3832" y="1677"/>
                      </a:cubicBezTo>
                      <a:cubicBezTo>
                        <a:pt x="3619" y="1809"/>
                        <a:pt x="3619" y="1809"/>
                        <a:pt x="3619" y="1809"/>
                      </a:cubicBezTo>
                      <a:cubicBezTo>
                        <a:pt x="4125" y="2687"/>
                        <a:pt x="4125" y="2687"/>
                        <a:pt x="4125" y="2687"/>
                      </a:cubicBezTo>
                      <a:cubicBezTo>
                        <a:pt x="3087" y="3273"/>
                        <a:pt x="2075" y="3858"/>
                        <a:pt x="1038" y="4471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Freeform: Shape 32"/>
                <p:cNvSpPr>
                  <a:spLocks/>
                </p:cNvSpPr>
                <p:nvPr/>
              </p:nvSpPr>
              <p:spPr bwMode="auto">
                <a:xfrm>
                  <a:off x="1044013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3593 h 5776"/>
                    <a:gd name="T2" fmla="*/ 6229 w 6230"/>
                    <a:gd name="T3" fmla="*/ 0 h 5776"/>
                    <a:gd name="T4" fmla="*/ 6229 w 6230"/>
                    <a:gd name="T5" fmla="*/ 4338 h 5776"/>
                    <a:gd name="T6" fmla="*/ 3780 w 6230"/>
                    <a:gd name="T7" fmla="*/ 5775 h 5776"/>
                    <a:gd name="T8" fmla="*/ 0 w 6230"/>
                    <a:gd name="T9" fmla="*/ 3593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3593"/>
                      </a:moveTo>
                      <a:lnTo>
                        <a:pt x="6229" y="0"/>
                      </a:lnTo>
                      <a:lnTo>
                        <a:pt x="6229" y="4338"/>
                      </a:lnTo>
                      <a:lnTo>
                        <a:pt x="3780" y="5775"/>
                      </a:lnTo>
                      <a:lnTo>
                        <a:pt x="0" y="3593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0" name="Rectangle 30"/>
              <p:cNvSpPr/>
              <p:nvPr/>
            </p:nvSpPr>
            <p:spPr>
              <a:xfrm>
                <a:off x="1802796" y="225134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Group 3"/>
            <p:cNvGrpSpPr/>
            <p:nvPr/>
          </p:nvGrpSpPr>
          <p:grpSpPr>
            <a:xfrm>
              <a:off x="657949" y="2672405"/>
              <a:ext cx="1502165" cy="1518939"/>
              <a:chOff x="657949" y="2615255"/>
              <a:chExt cx="1502165" cy="1518939"/>
            </a:xfrm>
          </p:grpSpPr>
          <p:grpSp>
            <p:nvGrpSpPr>
              <p:cNvPr id="55" name="Group 25"/>
              <p:cNvGrpSpPr/>
              <p:nvPr/>
            </p:nvGrpSpPr>
            <p:grpSpPr>
              <a:xfrm>
                <a:off x="657949" y="2615255"/>
                <a:ext cx="1502165" cy="1518939"/>
                <a:chOff x="657949" y="2615255"/>
                <a:chExt cx="1502165" cy="1518939"/>
              </a:xfrm>
            </p:grpSpPr>
            <p:sp>
              <p:nvSpPr>
                <p:cNvPr id="57" name="Freeform: Shape 27"/>
                <p:cNvSpPr>
                  <a:spLocks/>
                </p:cNvSpPr>
                <p:nvPr/>
              </p:nvSpPr>
              <p:spPr bwMode="auto">
                <a:xfrm>
                  <a:off x="657949" y="2891087"/>
                  <a:ext cx="861043" cy="967275"/>
                </a:xfrm>
                <a:custGeom>
                  <a:avLst/>
                  <a:gdLst>
                    <a:gd name="T0" fmla="*/ 4072 w 4073"/>
                    <a:gd name="T1" fmla="*/ 4071 h 4578"/>
                    <a:gd name="T2" fmla="*/ 4072 w 4073"/>
                    <a:gd name="T3" fmla="*/ 4071 h 4578"/>
                    <a:gd name="T4" fmla="*/ 3061 w 4073"/>
                    <a:gd name="T5" fmla="*/ 4071 h 4578"/>
                    <a:gd name="T6" fmla="*/ 3061 w 4073"/>
                    <a:gd name="T7" fmla="*/ 4310 h 4578"/>
                    <a:gd name="T8" fmla="*/ 2714 w 4073"/>
                    <a:gd name="T9" fmla="*/ 4470 h 4578"/>
                    <a:gd name="T10" fmla="*/ 159 w 4073"/>
                    <a:gd name="T11" fmla="*/ 2500 h 4578"/>
                    <a:gd name="T12" fmla="*/ 159 w 4073"/>
                    <a:gd name="T13" fmla="*/ 2076 h 4578"/>
                    <a:gd name="T14" fmla="*/ 2714 w 4073"/>
                    <a:gd name="T15" fmla="*/ 107 h 4578"/>
                    <a:gd name="T16" fmla="*/ 3061 w 4073"/>
                    <a:gd name="T17" fmla="*/ 266 h 4578"/>
                    <a:gd name="T18" fmla="*/ 3061 w 4073"/>
                    <a:gd name="T19" fmla="*/ 505 h 4578"/>
                    <a:gd name="T20" fmla="*/ 4072 w 4073"/>
                    <a:gd name="T21" fmla="*/ 505 h 4578"/>
                    <a:gd name="T22" fmla="*/ 4072 w 4073"/>
                    <a:gd name="T23" fmla="*/ 4071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4072" y="4071"/>
                      </a:moveTo>
                      <a:lnTo>
                        <a:pt x="4072" y="4071"/>
                      </a:lnTo>
                      <a:cubicBezTo>
                        <a:pt x="3061" y="4071"/>
                        <a:pt x="3061" y="4071"/>
                        <a:pt x="3061" y="4071"/>
                      </a:cubicBezTo>
                      <a:cubicBezTo>
                        <a:pt x="3061" y="4310"/>
                        <a:pt x="3061" y="4310"/>
                        <a:pt x="3061" y="4310"/>
                      </a:cubicBezTo>
                      <a:cubicBezTo>
                        <a:pt x="3061" y="4497"/>
                        <a:pt x="2874" y="4577"/>
                        <a:pt x="2714" y="4470"/>
                      </a:cubicBezTo>
                      <a:cubicBezTo>
                        <a:pt x="159" y="2500"/>
                        <a:pt x="159" y="2500"/>
                        <a:pt x="159" y="2500"/>
                      </a:cubicBezTo>
                      <a:cubicBezTo>
                        <a:pt x="0" y="2368"/>
                        <a:pt x="0" y="2209"/>
                        <a:pt x="159" y="2076"/>
                      </a:cubicBezTo>
                      <a:cubicBezTo>
                        <a:pt x="2714" y="107"/>
                        <a:pt x="2714" y="107"/>
                        <a:pt x="2714" y="107"/>
                      </a:cubicBezTo>
                      <a:cubicBezTo>
                        <a:pt x="2874" y="0"/>
                        <a:pt x="3061" y="79"/>
                        <a:pt x="3061" y="266"/>
                      </a:cubicBezTo>
                      <a:cubicBezTo>
                        <a:pt x="3061" y="505"/>
                        <a:pt x="3061" y="505"/>
                        <a:pt x="3061" y="505"/>
                      </a:cubicBezTo>
                      <a:cubicBezTo>
                        <a:pt x="4072" y="505"/>
                        <a:pt x="4072" y="505"/>
                        <a:pt x="4072" y="505"/>
                      </a:cubicBezTo>
                      <a:cubicBezTo>
                        <a:pt x="4072" y="1703"/>
                        <a:pt x="4072" y="2874"/>
                        <a:pt x="4072" y="4071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Freeform: Shape 28"/>
                <p:cNvSpPr>
                  <a:spLocks/>
                </p:cNvSpPr>
                <p:nvPr/>
              </p:nvSpPr>
              <p:spPr bwMode="auto">
                <a:xfrm>
                  <a:off x="1367098" y="2615255"/>
                  <a:ext cx="793016" cy="1518939"/>
                </a:xfrm>
                <a:custGeom>
                  <a:avLst/>
                  <a:gdLst>
                    <a:gd name="T0" fmla="*/ 0 w 3754"/>
                    <a:gd name="T1" fmla="*/ 7186 h 7187"/>
                    <a:gd name="T2" fmla="*/ 0 w 3754"/>
                    <a:gd name="T3" fmla="*/ 0 h 7187"/>
                    <a:gd name="T4" fmla="*/ 3753 w 3754"/>
                    <a:gd name="T5" fmla="*/ 2183 h 7187"/>
                    <a:gd name="T6" fmla="*/ 3753 w 3754"/>
                    <a:gd name="T7" fmla="*/ 5003 h 7187"/>
                    <a:gd name="T8" fmla="*/ 0 w 3754"/>
                    <a:gd name="T9" fmla="*/ 7186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4" h="7187">
                      <a:moveTo>
                        <a:pt x="0" y="7186"/>
                      </a:moveTo>
                      <a:lnTo>
                        <a:pt x="0" y="0"/>
                      </a:lnTo>
                      <a:lnTo>
                        <a:pt x="3753" y="2183"/>
                      </a:lnTo>
                      <a:lnTo>
                        <a:pt x="3753" y="5003"/>
                      </a:lnTo>
                      <a:lnTo>
                        <a:pt x="0" y="7186"/>
                      </a:ln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6" name="Rectangle 26"/>
              <p:cNvSpPr/>
              <p:nvPr/>
            </p:nvSpPr>
            <p:spPr>
              <a:xfrm>
                <a:off x="1298063" y="3216185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Group 4"/>
            <p:cNvGrpSpPr/>
            <p:nvPr/>
          </p:nvGrpSpPr>
          <p:grpSpPr>
            <a:xfrm>
              <a:off x="1389463" y="3774800"/>
              <a:ext cx="1316724" cy="1462096"/>
              <a:chOff x="1389463" y="3717650"/>
              <a:chExt cx="1316724" cy="1462096"/>
            </a:xfrm>
          </p:grpSpPr>
          <p:grpSp>
            <p:nvGrpSpPr>
              <p:cNvPr id="51" name="Group 21"/>
              <p:cNvGrpSpPr/>
              <p:nvPr/>
            </p:nvGrpSpPr>
            <p:grpSpPr>
              <a:xfrm>
                <a:off x="1389463" y="3717650"/>
                <a:ext cx="1316724" cy="1462096"/>
                <a:chOff x="1044013" y="3090853"/>
                <a:chExt cx="1316724" cy="1462096"/>
              </a:xfrm>
              <a:solidFill>
                <a:schemeClr val="accent5"/>
              </a:solidFill>
            </p:grpSpPr>
            <p:sp>
              <p:nvSpPr>
                <p:cNvPr id="53" name="Freeform: Shape 23"/>
                <p:cNvSpPr>
                  <a:spLocks/>
                </p:cNvSpPr>
                <p:nvPr/>
              </p:nvSpPr>
              <p:spPr bwMode="auto">
                <a:xfrm>
                  <a:off x="1235045" y="3608038"/>
                  <a:ext cx="872225" cy="944911"/>
                </a:xfrm>
                <a:custGeom>
                  <a:avLst/>
                  <a:gdLst>
                    <a:gd name="T0" fmla="*/ 4125 w 4126"/>
                    <a:gd name="T1" fmla="*/ 1784 h 4473"/>
                    <a:gd name="T2" fmla="*/ 4125 w 4126"/>
                    <a:gd name="T3" fmla="*/ 1784 h 4473"/>
                    <a:gd name="T4" fmla="*/ 3619 w 4126"/>
                    <a:gd name="T5" fmla="*/ 2662 h 4473"/>
                    <a:gd name="T6" fmla="*/ 3832 w 4126"/>
                    <a:gd name="T7" fmla="*/ 2795 h 4473"/>
                    <a:gd name="T8" fmla="*/ 3779 w 4126"/>
                    <a:gd name="T9" fmla="*/ 3168 h 4473"/>
                    <a:gd name="T10" fmla="*/ 798 w 4126"/>
                    <a:gd name="T11" fmla="*/ 4419 h 4473"/>
                    <a:gd name="T12" fmla="*/ 452 w 4126"/>
                    <a:gd name="T13" fmla="*/ 4206 h 4473"/>
                    <a:gd name="T14" fmla="*/ 26 w 4126"/>
                    <a:gd name="T15" fmla="*/ 986 h 4473"/>
                    <a:gd name="T16" fmla="*/ 319 w 4126"/>
                    <a:gd name="T17" fmla="*/ 773 h 4473"/>
                    <a:gd name="T18" fmla="*/ 532 w 4126"/>
                    <a:gd name="T19" fmla="*/ 879 h 4473"/>
                    <a:gd name="T20" fmla="*/ 1038 w 4126"/>
                    <a:gd name="T21" fmla="*/ 0 h 4473"/>
                    <a:gd name="T22" fmla="*/ 4125 w 4126"/>
                    <a:gd name="T23" fmla="*/ 1784 h 4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3">
                      <a:moveTo>
                        <a:pt x="4125" y="1784"/>
                      </a:moveTo>
                      <a:lnTo>
                        <a:pt x="4125" y="1784"/>
                      </a:lnTo>
                      <a:cubicBezTo>
                        <a:pt x="3619" y="2662"/>
                        <a:pt x="3619" y="2662"/>
                        <a:pt x="3619" y="2662"/>
                      </a:cubicBezTo>
                      <a:cubicBezTo>
                        <a:pt x="3832" y="2795"/>
                        <a:pt x="3832" y="2795"/>
                        <a:pt x="3832" y="2795"/>
                      </a:cubicBezTo>
                      <a:cubicBezTo>
                        <a:pt x="3991" y="2875"/>
                        <a:pt x="3965" y="3088"/>
                        <a:pt x="3779" y="3168"/>
                      </a:cubicBezTo>
                      <a:cubicBezTo>
                        <a:pt x="798" y="4419"/>
                        <a:pt x="798" y="4419"/>
                        <a:pt x="798" y="4419"/>
                      </a:cubicBezTo>
                      <a:cubicBezTo>
                        <a:pt x="611" y="4472"/>
                        <a:pt x="478" y="4392"/>
                        <a:pt x="452" y="4206"/>
                      </a:cubicBezTo>
                      <a:cubicBezTo>
                        <a:pt x="26" y="986"/>
                        <a:pt x="26" y="986"/>
                        <a:pt x="26" y="986"/>
                      </a:cubicBezTo>
                      <a:cubicBezTo>
                        <a:pt x="0" y="799"/>
                        <a:pt x="159" y="666"/>
                        <a:pt x="319" y="773"/>
                      </a:cubicBezTo>
                      <a:cubicBezTo>
                        <a:pt x="532" y="879"/>
                        <a:pt x="532" y="879"/>
                        <a:pt x="532" y="879"/>
                      </a:cubicBezTo>
                      <a:cubicBezTo>
                        <a:pt x="1038" y="0"/>
                        <a:pt x="1038" y="0"/>
                        <a:pt x="1038" y="0"/>
                      </a:cubicBezTo>
                      <a:cubicBezTo>
                        <a:pt x="2075" y="613"/>
                        <a:pt x="3087" y="1199"/>
                        <a:pt x="4125" y="178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Freeform: Shape 24"/>
                <p:cNvSpPr>
                  <a:spLocks/>
                </p:cNvSpPr>
                <p:nvPr/>
              </p:nvSpPr>
              <p:spPr bwMode="auto">
                <a:xfrm>
                  <a:off x="1044013" y="3090853"/>
                  <a:ext cx="1316724" cy="1220742"/>
                </a:xfrm>
                <a:custGeom>
                  <a:avLst/>
                  <a:gdLst>
                    <a:gd name="T0" fmla="*/ 6229 w 6230"/>
                    <a:gd name="T1" fmla="*/ 5776 h 5777"/>
                    <a:gd name="T2" fmla="*/ 0 w 6230"/>
                    <a:gd name="T3" fmla="*/ 2183 h 5777"/>
                    <a:gd name="T4" fmla="*/ 3780 w 6230"/>
                    <a:gd name="T5" fmla="*/ 0 h 5777"/>
                    <a:gd name="T6" fmla="*/ 6229 w 6230"/>
                    <a:gd name="T7" fmla="*/ 1437 h 5777"/>
                    <a:gd name="T8" fmla="*/ 6229 w 6230"/>
                    <a:gd name="T9" fmla="*/ 5776 h 57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7">
                      <a:moveTo>
                        <a:pt x="6229" y="5776"/>
                      </a:moveTo>
                      <a:lnTo>
                        <a:pt x="0" y="2183"/>
                      </a:lnTo>
                      <a:lnTo>
                        <a:pt x="3780" y="0"/>
                      </a:lnTo>
                      <a:lnTo>
                        <a:pt x="6229" y="1437"/>
                      </a:lnTo>
                      <a:lnTo>
                        <a:pt x="6229" y="5776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2" name="Rectangle 22"/>
              <p:cNvSpPr/>
              <p:nvPr/>
            </p:nvSpPr>
            <p:spPr>
              <a:xfrm>
                <a:off x="1802796" y="4076243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Group 17"/>
            <p:cNvGrpSpPr/>
            <p:nvPr/>
          </p:nvGrpSpPr>
          <p:grpSpPr>
            <a:xfrm>
              <a:off x="2761168" y="3774799"/>
              <a:ext cx="1316724" cy="1462097"/>
              <a:chOff x="2415718" y="3090853"/>
              <a:chExt cx="1316724" cy="1462096"/>
            </a:xfrm>
            <a:solidFill>
              <a:schemeClr val="tx2"/>
            </a:solidFill>
          </p:grpSpPr>
          <p:sp>
            <p:nvSpPr>
              <p:cNvPr id="49" name="Freeform: Shape 19"/>
              <p:cNvSpPr>
                <a:spLocks/>
              </p:cNvSpPr>
              <p:nvPr/>
            </p:nvSpPr>
            <p:spPr bwMode="auto">
              <a:xfrm>
                <a:off x="2669185" y="3608038"/>
                <a:ext cx="872225" cy="944911"/>
              </a:xfrm>
              <a:custGeom>
                <a:avLst/>
                <a:gdLst>
                  <a:gd name="T0" fmla="*/ 3087 w 4126"/>
                  <a:gd name="T1" fmla="*/ 0 h 4473"/>
                  <a:gd name="T2" fmla="*/ 3087 w 4126"/>
                  <a:gd name="T3" fmla="*/ 0 h 4473"/>
                  <a:gd name="T4" fmla="*/ 3592 w 4126"/>
                  <a:gd name="T5" fmla="*/ 879 h 4473"/>
                  <a:gd name="T6" fmla="*/ 3805 w 4126"/>
                  <a:gd name="T7" fmla="*/ 773 h 4473"/>
                  <a:gd name="T8" fmla="*/ 4098 w 4126"/>
                  <a:gd name="T9" fmla="*/ 986 h 4473"/>
                  <a:gd name="T10" fmla="*/ 3672 w 4126"/>
                  <a:gd name="T11" fmla="*/ 4206 h 4473"/>
                  <a:gd name="T12" fmla="*/ 3327 w 4126"/>
                  <a:gd name="T13" fmla="*/ 4419 h 4473"/>
                  <a:gd name="T14" fmla="*/ 346 w 4126"/>
                  <a:gd name="T15" fmla="*/ 3168 h 4473"/>
                  <a:gd name="T16" fmla="*/ 292 w 4126"/>
                  <a:gd name="T17" fmla="*/ 2795 h 4473"/>
                  <a:gd name="T18" fmla="*/ 505 w 4126"/>
                  <a:gd name="T19" fmla="*/ 2662 h 4473"/>
                  <a:gd name="T20" fmla="*/ 0 w 4126"/>
                  <a:gd name="T21" fmla="*/ 1784 h 4473"/>
                  <a:gd name="T22" fmla="*/ 3087 w 4126"/>
                  <a:gd name="T23" fmla="*/ 0 h 4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126" h="4473">
                    <a:moveTo>
                      <a:pt x="3087" y="0"/>
                    </a:moveTo>
                    <a:lnTo>
                      <a:pt x="3087" y="0"/>
                    </a:lnTo>
                    <a:cubicBezTo>
                      <a:pt x="3592" y="879"/>
                      <a:pt x="3592" y="879"/>
                      <a:pt x="3592" y="879"/>
                    </a:cubicBezTo>
                    <a:cubicBezTo>
                      <a:pt x="3805" y="773"/>
                      <a:pt x="3805" y="773"/>
                      <a:pt x="3805" y="773"/>
                    </a:cubicBezTo>
                    <a:cubicBezTo>
                      <a:pt x="3965" y="666"/>
                      <a:pt x="4125" y="799"/>
                      <a:pt x="4098" y="986"/>
                    </a:cubicBezTo>
                    <a:cubicBezTo>
                      <a:pt x="3672" y="4206"/>
                      <a:pt x="3672" y="4206"/>
                      <a:pt x="3672" y="4206"/>
                    </a:cubicBezTo>
                    <a:cubicBezTo>
                      <a:pt x="3646" y="4392"/>
                      <a:pt x="3513" y="4472"/>
                      <a:pt x="3327" y="4419"/>
                    </a:cubicBezTo>
                    <a:cubicBezTo>
                      <a:pt x="346" y="3168"/>
                      <a:pt x="346" y="3168"/>
                      <a:pt x="346" y="3168"/>
                    </a:cubicBezTo>
                    <a:cubicBezTo>
                      <a:pt x="159" y="3088"/>
                      <a:pt x="133" y="2875"/>
                      <a:pt x="292" y="2795"/>
                    </a:cubicBezTo>
                    <a:cubicBezTo>
                      <a:pt x="505" y="2662"/>
                      <a:pt x="505" y="2662"/>
                      <a:pt x="505" y="2662"/>
                    </a:cubicBezTo>
                    <a:cubicBezTo>
                      <a:pt x="0" y="1784"/>
                      <a:pt x="0" y="1784"/>
                      <a:pt x="0" y="1784"/>
                    </a:cubicBezTo>
                    <a:cubicBezTo>
                      <a:pt x="1011" y="1199"/>
                      <a:pt x="2049" y="613"/>
                      <a:pt x="3087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0" name="Freeform: Shape 20"/>
              <p:cNvSpPr>
                <a:spLocks/>
              </p:cNvSpPr>
              <p:nvPr/>
            </p:nvSpPr>
            <p:spPr bwMode="auto">
              <a:xfrm>
                <a:off x="2415718" y="3090853"/>
                <a:ext cx="1316724" cy="1220742"/>
              </a:xfrm>
              <a:custGeom>
                <a:avLst/>
                <a:gdLst>
                  <a:gd name="T0" fmla="*/ 6229 w 6230"/>
                  <a:gd name="T1" fmla="*/ 2183 h 5777"/>
                  <a:gd name="T2" fmla="*/ 0 w 6230"/>
                  <a:gd name="T3" fmla="*/ 5776 h 5777"/>
                  <a:gd name="T4" fmla="*/ 0 w 6230"/>
                  <a:gd name="T5" fmla="*/ 1437 h 5777"/>
                  <a:gd name="T6" fmla="*/ 2449 w 6230"/>
                  <a:gd name="T7" fmla="*/ 0 h 5777"/>
                  <a:gd name="T8" fmla="*/ 6229 w 6230"/>
                  <a:gd name="T9" fmla="*/ 2183 h 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30" h="5777">
                    <a:moveTo>
                      <a:pt x="6229" y="2183"/>
                    </a:moveTo>
                    <a:lnTo>
                      <a:pt x="0" y="5776"/>
                    </a:lnTo>
                    <a:lnTo>
                      <a:pt x="0" y="1437"/>
                    </a:lnTo>
                    <a:lnTo>
                      <a:pt x="2449" y="0"/>
                    </a:lnTo>
                    <a:lnTo>
                      <a:pt x="6229" y="2183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6"/>
            <p:cNvGrpSpPr/>
            <p:nvPr/>
          </p:nvGrpSpPr>
          <p:grpSpPr>
            <a:xfrm>
              <a:off x="3307240" y="2672405"/>
              <a:ext cx="1502166" cy="1518939"/>
              <a:chOff x="3307240" y="2615255"/>
              <a:chExt cx="1502166" cy="1518939"/>
            </a:xfrm>
          </p:grpSpPr>
          <p:grpSp>
            <p:nvGrpSpPr>
              <p:cNvPr id="43" name="Group 13"/>
              <p:cNvGrpSpPr/>
              <p:nvPr/>
            </p:nvGrpSpPr>
            <p:grpSpPr>
              <a:xfrm>
                <a:off x="3307240" y="2615255"/>
                <a:ext cx="1502166" cy="1518939"/>
                <a:chOff x="2961790" y="1988458"/>
                <a:chExt cx="1502166" cy="1518939"/>
              </a:xfrm>
              <a:solidFill>
                <a:schemeClr val="accent4"/>
              </a:solidFill>
            </p:grpSpPr>
            <p:sp>
              <p:nvSpPr>
                <p:cNvPr id="45" name="Freeform: Shape 15"/>
                <p:cNvSpPr>
                  <a:spLocks/>
                </p:cNvSpPr>
                <p:nvPr/>
              </p:nvSpPr>
              <p:spPr bwMode="auto">
                <a:xfrm>
                  <a:off x="3602913" y="2264290"/>
                  <a:ext cx="861043" cy="967275"/>
                </a:xfrm>
                <a:custGeom>
                  <a:avLst/>
                  <a:gdLst>
                    <a:gd name="T0" fmla="*/ 0 w 4073"/>
                    <a:gd name="T1" fmla="*/ 505 h 4578"/>
                    <a:gd name="T2" fmla="*/ 0 w 4073"/>
                    <a:gd name="T3" fmla="*/ 505 h 4578"/>
                    <a:gd name="T4" fmla="*/ 1011 w 4073"/>
                    <a:gd name="T5" fmla="*/ 505 h 4578"/>
                    <a:gd name="T6" fmla="*/ 1011 w 4073"/>
                    <a:gd name="T7" fmla="*/ 266 h 4578"/>
                    <a:gd name="T8" fmla="*/ 1357 w 4073"/>
                    <a:gd name="T9" fmla="*/ 107 h 4578"/>
                    <a:gd name="T10" fmla="*/ 3912 w 4073"/>
                    <a:gd name="T11" fmla="*/ 2076 h 4578"/>
                    <a:gd name="T12" fmla="*/ 3912 w 4073"/>
                    <a:gd name="T13" fmla="*/ 2500 h 4578"/>
                    <a:gd name="T14" fmla="*/ 1357 w 4073"/>
                    <a:gd name="T15" fmla="*/ 4470 h 4578"/>
                    <a:gd name="T16" fmla="*/ 1011 w 4073"/>
                    <a:gd name="T17" fmla="*/ 4310 h 4578"/>
                    <a:gd name="T18" fmla="*/ 1011 w 4073"/>
                    <a:gd name="T19" fmla="*/ 4071 h 4578"/>
                    <a:gd name="T20" fmla="*/ 0 w 4073"/>
                    <a:gd name="T21" fmla="*/ 4071 h 4578"/>
                    <a:gd name="T22" fmla="*/ 0 w 4073"/>
                    <a:gd name="T23" fmla="*/ 505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0" y="505"/>
                      </a:moveTo>
                      <a:lnTo>
                        <a:pt x="0" y="505"/>
                      </a:lnTo>
                      <a:cubicBezTo>
                        <a:pt x="1011" y="505"/>
                        <a:pt x="1011" y="505"/>
                        <a:pt x="1011" y="505"/>
                      </a:cubicBezTo>
                      <a:cubicBezTo>
                        <a:pt x="1011" y="266"/>
                        <a:pt x="1011" y="266"/>
                        <a:pt x="1011" y="266"/>
                      </a:cubicBezTo>
                      <a:cubicBezTo>
                        <a:pt x="1011" y="79"/>
                        <a:pt x="1197" y="0"/>
                        <a:pt x="1357" y="107"/>
                      </a:cubicBezTo>
                      <a:cubicBezTo>
                        <a:pt x="3912" y="2076"/>
                        <a:pt x="3912" y="2076"/>
                        <a:pt x="3912" y="2076"/>
                      </a:cubicBezTo>
                      <a:cubicBezTo>
                        <a:pt x="4072" y="2209"/>
                        <a:pt x="4072" y="2368"/>
                        <a:pt x="3912" y="2500"/>
                      </a:cubicBezTo>
                      <a:cubicBezTo>
                        <a:pt x="1357" y="4470"/>
                        <a:pt x="1357" y="4470"/>
                        <a:pt x="1357" y="4470"/>
                      </a:cubicBezTo>
                      <a:cubicBezTo>
                        <a:pt x="1197" y="4577"/>
                        <a:pt x="1011" y="4497"/>
                        <a:pt x="1011" y="4310"/>
                      </a:cubicBezTo>
                      <a:cubicBezTo>
                        <a:pt x="1011" y="4071"/>
                        <a:pt x="1011" y="4071"/>
                        <a:pt x="1011" y="4071"/>
                      </a:cubicBezTo>
                      <a:cubicBezTo>
                        <a:pt x="0" y="4071"/>
                        <a:pt x="0" y="4071"/>
                        <a:pt x="0" y="4071"/>
                      </a:cubicBezTo>
                      <a:cubicBezTo>
                        <a:pt x="0" y="2874"/>
                        <a:pt x="0" y="1703"/>
                        <a:pt x="0" y="50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: Shape 16"/>
                <p:cNvSpPr>
                  <a:spLocks/>
                </p:cNvSpPr>
                <p:nvPr/>
              </p:nvSpPr>
              <p:spPr bwMode="auto">
                <a:xfrm>
                  <a:off x="2961790" y="1988458"/>
                  <a:ext cx="793016" cy="1518939"/>
                </a:xfrm>
                <a:custGeom>
                  <a:avLst/>
                  <a:gdLst>
                    <a:gd name="T0" fmla="*/ 3752 w 3753"/>
                    <a:gd name="T1" fmla="*/ 0 h 7187"/>
                    <a:gd name="T2" fmla="*/ 3752 w 3753"/>
                    <a:gd name="T3" fmla="*/ 7186 h 7187"/>
                    <a:gd name="T4" fmla="*/ 0 w 3753"/>
                    <a:gd name="T5" fmla="*/ 5003 h 7187"/>
                    <a:gd name="T6" fmla="*/ 0 w 3753"/>
                    <a:gd name="T7" fmla="*/ 2183 h 7187"/>
                    <a:gd name="T8" fmla="*/ 3752 w 3753"/>
                    <a:gd name="T9" fmla="*/ 0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3" h="7187">
                      <a:moveTo>
                        <a:pt x="3752" y="0"/>
                      </a:moveTo>
                      <a:lnTo>
                        <a:pt x="3752" y="7186"/>
                      </a:lnTo>
                      <a:lnTo>
                        <a:pt x="0" y="5003"/>
                      </a:lnTo>
                      <a:lnTo>
                        <a:pt x="0" y="2183"/>
                      </a:lnTo>
                      <a:lnTo>
                        <a:pt x="3752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" name="Rectangle 14"/>
              <p:cNvSpPr/>
              <p:nvPr/>
            </p:nvSpPr>
            <p:spPr>
              <a:xfrm>
                <a:off x="3392026" y="3155344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Group 7"/>
            <p:cNvGrpSpPr/>
            <p:nvPr/>
          </p:nvGrpSpPr>
          <p:grpSpPr>
            <a:xfrm>
              <a:off x="2761168" y="1626853"/>
              <a:ext cx="1316724" cy="1462095"/>
              <a:chOff x="2761168" y="1569703"/>
              <a:chExt cx="1316724" cy="1462095"/>
            </a:xfrm>
          </p:grpSpPr>
          <p:grpSp>
            <p:nvGrpSpPr>
              <p:cNvPr id="39" name="Group 9"/>
              <p:cNvGrpSpPr/>
              <p:nvPr/>
            </p:nvGrpSpPr>
            <p:grpSpPr>
              <a:xfrm>
                <a:off x="2761168" y="1569703"/>
                <a:ext cx="1316724" cy="1462095"/>
                <a:chOff x="2415718" y="942906"/>
                <a:chExt cx="1316724" cy="1462095"/>
              </a:xfrm>
              <a:solidFill>
                <a:schemeClr val="accent2"/>
              </a:solidFill>
            </p:grpSpPr>
            <p:sp>
              <p:nvSpPr>
                <p:cNvPr id="41" name="Freeform: Shape 11"/>
                <p:cNvSpPr>
                  <a:spLocks/>
                </p:cNvSpPr>
                <p:nvPr/>
              </p:nvSpPr>
              <p:spPr bwMode="auto">
                <a:xfrm>
                  <a:off x="2669185" y="942906"/>
                  <a:ext cx="872225" cy="944911"/>
                </a:xfrm>
                <a:custGeom>
                  <a:avLst/>
                  <a:gdLst>
                    <a:gd name="T0" fmla="*/ 0 w 4126"/>
                    <a:gd name="T1" fmla="*/ 2687 h 4472"/>
                    <a:gd name="T2" fmla="*/ 0 w 4126"/>
                    <a:gd name="T3" fmla="*/ 2687 h 4472"/>
                    <a:gd name="T4" fmla="*/ 505 w 4126"/>
                    <a:gd name="T5" fmla="*/ 1809 h 4472"/>
                    <a:gd name="T6" fmla="*/ 292 w 4126"/>
                    <a:gd name="T7" fmla="*/ 1677 h 4472"/>
                    <a:gd name="T8" fmla="*/ 346 w 4126"/>
                    <a:gd name="T9" fmla="*/ 1303 h 4472"/>
                    <a:gd name="T10" fmla="*/ 3327 w 4126"/>
                    <a:gd name="T11" fmla="*/ 52 h 4472"/>
                    <a:gd name="T12" fmla="*/ 3672 w 4126"/>
                    <a:gd name="T13" fmla="*/ 265 h 4472"/>
                    <a:gd name="T14" fmla="*/ 4098 w 4126"/>
                    <a:gd name="T15" fmla="*/ 3486 h 4472"/>
                    <a:gd name="T16" fmla="*/ 3805 w 4126"/>
                    <a:gd name="T17" fmla="*/ 3699 h 4472"/>
                    <a:gd name="T18" fmla="*/ 3592 w 4126"/>
                    <a:gd name="T19" fmla="*/ 3593 h 4472"/>
                    <a:gd name="T20" fmla="*/ 3087 w 4126"/>
                    <a:gd name="T21" fmla="*/ 4471 h 4472"/>
                    <a:gd name="T22" fmla="*/ 0 w 4126"/>
                    <a:gd name="T23" fmla="*/ 2687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0" y="2687"/>
                      </a:moveTo>
                      <a:lnTo>
                        <a:pt x="0" y="2687"/>
                      </a:lnTo>
                      <a:cubicBezTo>
                        <a:pt x="505" y="1809"/>
                        <a:pt x="505" y="1809"/>
                        <a:pt x="505" y="1809"/>
                      </a:cubicBezTo>
                      <a:cubicBezTo>
                        <a:pt x="292" y="1677"/>
                        <a:pt x="292" y="1677"/>
                        <a:pt x="292" y="1677"/>
                      </a:cubicBezTo>
                      <a:cubicBezTo>
                        <a:pt x="133" y="1596"/>
                        <a:pt x="159" y="1384"/>
                        <a:pt x="346" y="1303"/>
                      </a:cubicBezTo>
                      <a:cubicBezTo>
                        <a:pt x="3327" y="52"/>
                        <a:pt x="3327" y="52"/>
                        <a:pt x="3327" y="52"/>
                      </a:cubicBezTo>
                      <a:cubicBezTo>
                        <a:pt x="3513" y="0"/>
                        <a:pt x="3646" y="80"/>
                        <a:pt x="3672" y="265"/>
                      </a:cubicBezTo>
                      <a:cubicBezTo>
                        <a:pt x="4098" y="3486"/>
                        <a:pt x="4098" y="3486"/>
                        <a:pt x="4098" y="3486"/>
                      </a:cubicBezTo>
                      <a:cubicBezTo>
                        <a:pt x="4125" y="3672"/>
                        <a:pt x="3965" y="3806"/>
                        <a:pt x="3805" y="3699"/>
                      </a:cubicBezTo>
                      <a:cubicBezTo>
                        <a:pt x="3592" y="3593"/>
                        <a:pt x="3592" y="3593"/>
                        <a:pt x="3592" y="3593"/>
                      </a:cubicBezTo>
                      <a:cubicBezTo>
                        <a:pt x="3087" y="4471"/>
                        <a:pt x="3087" y="4471"/>
                        <a:pt x="3087" y="4471"/>
                      </a:cubicBezTo>
                      <a:cubicBezTo>
                        <a:pt x="2049" y="3858"/>
                        <a:pt x="1037" y="3273"/>
                        <a:pt x="0" y="2687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: Shape 12"/>
                <p:cNvSpPr>
                  <a:spLocks/>
                </p:cNvSpPr>
                <p:nvPr/>
              </p:nvSpPr>
              <p:spPr bwMode="auto">
                <a:xfrm>
                  <a:off x="2415718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0 h 5776"/>
                    <a:gd name="T2" fmla="*/ 6229 w 6230"/>
                    <a:gd name="T3" fmla="*/ 3593 h 5776"/>
                    <a:gd name="T4" fmla="*/ 2449 w 6230"/>
                    <a:gd name="T5" fmla="*/ 5775 h 5776"/>
                    <a:gd name="T6" fmla="*/ 0 w 6230"/>
                    <a:gd name="T7" fmla="*/ 4338 h 5776"/>
                    <a:gd name="T8" fmla="*/ 0 w 6230"/>
                    <a:gd name="T9" fmla="*/ 0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0"/>
                      </a:moveTo>
                      <a:lnTo>
                        <a:pt x="6229" y="3593"/>
                      </a:lnTo>
                      <a:lnTo>
                        <a:pt x="2449" y="5775"/>
                      </a:lnTo>
                      <a:lnTo>
                        <a:pt x="0" y="433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0" name="Rectangle 10"/>
              <p:cNvSpPr/>
              <p:nvPr/>
            </p:nvSpPr>
            <p:spPr>
              <a:xfrm>
                <a:off x="2869642" y="228378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8" name="Oval 8"/>
            <p:cNvSpPr/>
            <p:nvPr/>
          </p:nvSpPr>
          <p:spPr>
            <a:xfrm>
              <a:off x="2103737" y="2770326"/>
              <a:ext cx="1323267" cy="1323267"/>
            </a:xfrm>
            <a:prstGeom prst="ellipse">
              <a:avLst/>
            </a:prstGeom>
            <a:solidFill>
              <a:schemeClr val="bg2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25000" lnSpcReduction="20000"/>
            </a:bodyPr>
            <a:lstStyle/>
            <a:p>
              <a:pPr algn="ctr"/>
              <a:endParaRPr lang="en-US" sz="4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Group 95"/>
          <p:cNvGrpSpPr/>
          <p:nvPr/>
        </p:nvGrpSpPr>
        <p:grpSpPr>
          <a:xfrm>
            <a:off x="596150" y="1453610"/>
            <a:ext cx="5889850" cy="2452071"/>
            <a:chOff x="1346697" y="1571034"/>
            <a:chExt cx="5610206" cy="1647924"/>
          </a:xfrm>
        </p:grpSpPr>
        <p:sp>
          <p:nvSpPr>
            <p:cNvPr id="19" name="Rectangle 108"/>
            <p:cNvSpPr/>
            <p:nvPr/>
          </p:nvSpPr>
          <p:spPr>
            <a:xfrm>
              <a:off x="1346697" y="1571034"/>
              <a:ext cx="5610206" cy="1647924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l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九章算术</a:t>
              </a:r>
            </a:p>
            <a:p>
              <a:endParaRPr lang="en-US" altLang="zh-CN" sz="8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en-US" altLang="zh-CN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《</a:t>
              </a:r>
              <a:r>
                <a:rPr lang="zh-CN" altLang="en-US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算经十书</a:t>
              </a:r>
              <a:r>
                <a:rPr lang="en-US" altLang="zh-CN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》</a:t>
              </a:r>
              <a:r>
                <a:rPr lang="zh-CN" altLang="en-US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中最重要的一部，</a:t>
              </a:r>
              <a:endParaRPr lang="en-US" altLang="zh-CN" sz="12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成于公元一世纪左右。其作者已不可考。</a:t>
              </a:r>
              <a:endParaRPr lang="en-US" altLang="zh-CN" sz="12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一般认为它是经历代各家的增补修订，而逐渐成为现今定本的</a:t>
              </a:r>
              <a:endParaRPr lang="en-US" altLang="zh-CN" sz="12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endParaRPr lang="en-US" altLang="zh-CN" sz="12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西汉的张苍、耿寿昌曾经做过增补和整理其时大体已成定本。</a:t>
              </a:r>
              <a:endParaRPr lang="en-US" altLang="zh-CN" sz="12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现今流传的大多是在三国时期魏元帝景元四年刘徽为</a:t>
              </a:r>
              <a:r>
                <a:rPr lang="en-US" altLang="zh-CN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《</a:t>
              </a:r>
              <a:r>
                <a:rPr lang="zh-CN" altLang="en-US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九章</a:t>
              </a:r>
              <a:r>
                <a:rPr lang="en-US" altLang="zh-CN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》</a:t>
              </a:r>
              <a:r>
                <a:rPr lang="zh-CN" altLang="en-US" sz="12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所作的注本。</a:t>
              </a:r>
            </a:p>
          </p:txBody>
        </p:sp>
        <p:cxnSp>
          <p:nvCxnSpPr>
            <p:cNvPr id="10" name="Straight Connector 99"/>
            <p:cNvCxnSpPr>
              <a:cxnSpLocks/>
            </p:cNvCxnSpPr>
            <p:nvPr/>
          </p:nvCxnSpPr>
          <p:spPr>
            <a:xfrm>
              <a:off x="1401183" y="2735026"/>
              <a:ext cx="4787135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九章算术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C4E87B2-2073-474A-83FD-CB15DB638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0846" y="1462213"/>
            <a:ext cx="2880320" cy="213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60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>
          <a:xfrm>
            <a:off x="8172400" y="175643"/>
            <a:ext cx="868415" cy="739923"/>
            <a:chOff x="657949" y="1626853"/>
            <a:chExt cx="4151457" cy="3610043"/>
          </a:xfrm>
        </p:grpSpPr>
        <p:grpSp>
          <p:nvGrpSpPr>
            <p:cNvPr id="32" name="Group 2"/>
            <p:cNvGrpSpPr/>
            <p:nvPr/>
          </p:nvGrpSpPr>
          <p:grpSpPr>
            <a:xfrm>
              <a:off x="1389463" y="1626853"/>
              <a:ext cx="1316724" cy="1462095"/>
              <a:chOff x="1389463" y="1569703"/>
              <a:chExt cx="1316724" cy="1462095"/>
            </a:xfrm>
          </p:grpSpPr>
          <p:grpSp>
            <p:nvGrpSpPr>
              <p:cNvPr id="59" name="Group 29"/>
              <p:cNvGrpSpPr/>
              <p:nvPr/>
            </p:nvGrpSpPr>
            <p:grpSpPr>
              <a:xfrm>
                <a:off x="1389463" y="1569703"/>
                <a:ext cx="1316724" cy="1462095"/>
                <a:chOff x="1044013" y="942906"/>
                <a:chExt cx="1316724" cy="1462095"/>
              </a:xfrm>
              <a:solidFill>
                <a:schemeClr val="accent1"/>
              </a:solidFill>
            </p:grpSpPr>
            <p:sp>
              <p:nvSpPr>
                <p:cNvPr id="61" name="Freeform: Shape 31"/>
                <p:cNvSpPr>
                  <a:spLocks/>
                </p:cNvSpPr>
                <p:nvPr/>
              </p:nvSpPr>
              <p:spPr bwMode="auto">
                <a:xfrm>
                  <a:off x="1235045" y="942906"/>
                  <a:ext cx="872225" cy="944911"/>
                </a:xfrm>
                <a:custGeom>
                  <a:avLst/>
                  <a:gdLst>
                    <a:gd name="T0" fmla="*/ 1038 w 4126"/>
                    <a:gd name="T1" fmla="*/ 4471 h 4472"/>
                    <a:gd name="T2" fmla="*/ 1038 w 4126"/>
                    <a:gd name="T3" fmla="*/ 4471 h 4472"/>
                    <a:gd name="T4" fmla="*/ 532 w 4126"/>
                    <a:gd name="T5" fmla="*/ 3593 h 4472"/>
                    <a:gd name="T6" fmla="*/ 319 w 4126"/>
                    <a:gd name="T7" fmla="*/ 3699 h 4472"/>
                    <a:gd name="T8" fmla="*/ 26 w 4126"/>
                    <a:gd name="T9" fmla="*/ 3486 h 4472"/>
                    <a:gd name="T10" fmla="*/ 452 w 4126"/>
                    <a:gd name="T11" fmla="*/ 265 h 4472"/>
                    <a:gd name="T12" fmla="*/ 798 w 4126"/>
                    <a:gd name="T13" fmla="*/ 52 h 4472"/>
                    <a:gd name="T14" fmla="*/ 3779 w 4126"/>
                    <a:gd name="T15" fmla="*/ 1303 h 4472"/>
                    <a:gd name="T16" fmla="*/ 3832 w 4126"/>
                    <a:gd name="T17" fmla="*/ 1677 h 4472"/>
                    <a:gd name="T18" fmla="*/ 3619 w 4126"/>
                    <a:gd name="T19" fmla="*/ 1809 h 4472"/>
                    <a:gd name="T20" fmla="*/ 4125 w 4126"/>
                    <a:gd name="T21" fmla="*/ 2687 h 4472"/>
                    <a:gd name="T22" fmla="*/ 1038 w 4126"/>
                    <a:gd name="T23" fmla="*/ 4471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1038" y="4471"/>
                      </a:moveTo>
                      <a:lnTo>
                        <a:pt x="1038" y="4471"/>
                      </a:lnTo>
                      <a:cubicBezTo>
                        <a:pt x="532" y="3593"/>
                        <a:pt x="532" y="3593"/>
                        <a:pt x="532" y="3593"/>
                      </a:cubicBezTo>
                      <a:cubicBezTo>
                        <a:pt x="319" y="3699"/>
                        <a:pt x="319" y="3699"/>
                        <a:pt x="319" y="3699"/>
                      </a:cubicBezTo>
                      <a:cubicBezTo>
                        <a:pt x="159" y="3806"/>
                        <a:pt x="0" y="3672"/>
                        <a:pt x="26" y="3486"/>
                      </a:cubicBezTo>
                      <a:cubicBezTo>
                        <a:pt x="452" y="265"/>
                        <a:pt x="452" y="265"/>
                        <a:pt x="452" y="265"/>
                      </a:cubicBezTo>
                      <a:cubicBezTo>
                        <a:pt x="478" y="80"/>
                        <a:pt x="611" y="0"/>
                        <a:pt x="798" y="52"/>
                      </a:cubicBezTo>
                      <a:cubicBezTo>
                        <a:pt x="3779" y="1303"/>
                        <a:pt x="3779" y="1303"/>
                        <a:pt x="3779" y="1303"/>
                      </a:cubicBezTo>
                      <a:cubicBezTo>
                        <a:pt x="3965" y="1384"/>
                        <a:pt x="3991" y="1596"/>
                        <a:pt x="3832" y="1677"/>
                      </a:cubicBezTo>
                      <a:cubicBezTo>
                        <a:pt x="3619" y="1809"/>
                        <a:pt x="3619" y="1809"/>
                        <a:pt x="3619" y="1809"/>
                      </a:cubicBezTo>
                      <a:cubicBezTo>
                        <a:pt x="4125" y="2687"/>
                        <a:pt x="4125" y="2687"/>
                        <a:pt x="4125" y="2687"/>
                      </a:cubicBezTo>
                      <a:cubicBezTo>
                        <a:pt x="3087" y="3273"/>
                        <a:pt x="2075" y="3858"/>
                        <a:pt x="1038" y="4471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Freeform: Shape 32"/>
                <p:cNvSpPr>
                  <a:spLocks/>
                </p:cNvSpPr>
                <p:nvPr/>
              </p:nvSpPr>
              <p:spPr bwMode="auto">
                <a:xfrm>
                  <a:off x="1044013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3593 h 5776"/>
                    <a:gd name="T2" fmla="*/ 6229 w 6230"/>
                    <a:gd name="T3" fmla="*/ 0 h 5776"/>
                    <a:gd name="T4" fmla="*/ 6229 w 6230"/>
                    <a:gd name="T5" fmla="*/ 4338 h 5776"/>
                    <a:gd name="T6" fmla="*/ 3780 w 6230"/>
                    <a:gd name="T7" fmla="*/ 5775 h 5776"/>
                    <a:gd name="T8" fmla="*/ 0 w 6230"/>
                    <a:gd name="T9" fmla="*/ 3593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3593"/>
                      </a:moveTo>
                      <a:lnTo>
                        <a:pt x="6229" y="0"/>
                      </a:lnTo>
                      <a:lnTo>
                        <a:pt x="6229" y="4338"/>
                      </a:lnTo>
                      <a:lnTo>
                        <a:pt x="3780" y="5775"/>
                      </a:lnTo>
                      <a:lnTo>
                        <a:pt x="0" y="3593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0" name="Rectangle 30"/>
              <p:cNvSpPr/>
              <p:nvPr/>
            </p:nvSpPr>
            <p:spPr>
              <a:xfrm>
                <a:off x="1802796" y="225134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Group 3"/>
            <p:cNvGrpSpPr/>
            <p:nvPr/>
          </p:nvGrpSpPr>
          <p:grpSpPr>
            <a:xfrm>
              <a:off x="657949" y="2672405"/>
              <a:ext cx="1502165" cy="1518939"/>
              <a:chOff x="657949" y="2615255"/>
              <a:chExt cx="1502165" cy="1518939"/>
            </a:xfrm>
          </p:grpSpPr>
          <p:grpSp>
            <p:nvGrpSpPr>
              <p:cNvPr id="55" name="Group 25"/>
              <p:cNvGrpSpPr/>
              <p:nvPr/>
            </p:nvGrpSpPr>
            <p:grpSpPr>
              <a:xfrm>
                <a:off x="657949" y="2615255"/>
                <a:ext cx="1502165" cy="1518939"/>
                <a:chOff x="657949" y="2615255"/>
                <a:chExt cx="1502165" cy="1518939"/>
              </a:xfrm>
            </p:grpSpPr>
            <p:sp>
              <p:nvSpPr>
                <p:cNvPr id="57" name="Freeform: Shape 27"/>
                <p:cNvSpPr>
                  <a:spLocks/>
                </p:cNvSpPr>
                <p:nvPr/>
              </p:nvSpPr>
              <p:spPr bwMode="auto">
                <a:xfrm>
                  <a:off x="657949" y="2891087"/>
                  <a:ext cx="861043" cy="967275"/>
                </a:xfrm>
                <a:custGeom>
                  <a:avLst/>
                  <a:gdLst>
                    <a:gd name="T0" fmla="*/ 4072 w 4073"/>
                    <a:gd name="T1" fmla="*/ 4071 h 4578"/>
                    <a:gd name="T2" fmla="*/ 4072 w 4073"/>
                    <a:gd name="T3" fmla="*/ 4071 h 4578"/>
                    <a:gd name="T4" fmla="*/ 3061 w 4073"/>
                    <a:gd name="T5" fmla="*/ 4071 h 4578"/>
                    <a:gd name="T6" fmla="*/ 3061 w 4073"/>
                    <a:gd name="T7" fmla="*/ 4310 h 4578"/>
                    <a:gd name="T8" fmla="*/ 2714 w 4073"/>
                    <a:gd name="T9" fmla="*/ 4470 h 4578"/>
                    <a:gd name="T10" fmla="*/ 159 w 4073"/>
                    <a:gd name="T11" fmla="*/ 2500 h 4578"/>
                    <a:gd name="T12" fmla="*/ 159 w 4073"/>
                    <a:gd name="T13" fmla="*/ 2076 h 4578"/>
                    <a:gd name="T14" fmla="*/ 2714 w 4073"/>
                    <a:gd name="T15" fmla="*/ 107 h 4578"/>
                    <a:gd name="T16" fmla="*/ 3061 w 4073"/>
                    <a:gd name="T17" fmla="*/ 266 h 4578"/>
                    <a:gd name="T18" fmla="*/ 3061 w 4073"/>
                    <a:gd name="T19" fmla="*/ 505 h 4578"/>
                    <a:gd name="T20" fmla="*/ 4072 w 4073"/>
                    <a:gd name="T21" fmla="*/ 505 h 4578"/>
                    <a:gd name="T22" fmla="*/ 4072 w 4073"/>
                    <a:gd name="T23" fmla="*/ 4071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4072" y="4071"/>
                      </a:moveTo>
                      <a:lnTo>
                        <a:pt x="4072" y="4071"/>
                      </a:lnTo>
                      <a:cubicBezTo>
                        <a:pt x="3061" y="4071"/>
                        <a:pt x="3061" y="4071"/>
                        <a:pt x="3061" y="4071"/>
                      </a:cubicBezTo>
                      <a:cubicBezTo>
                        <a:pt x="3061" y="4310"/>
                        <a:pt x="3061" y="4310"/>
                        <a:pt x="3061" y="4310"/>
                      </a:cubicBezTo>
                      <a:cubicBezTo>
                        <a:pt x="3061" y="4497"/>
                        <a:pt x="2874" y="4577"/>
                        <a:pt x="2714" y="4470"/>
                      </a:cubicBezTo>
                      <a:cubicBezTo>
                        <a:pt x="159" y="2500"/>
                        <a:pt x="159" y="2500"/>
                        <a:pt x="159" y="2500"/>
                      </a:cubicBezTo>
                      <a:cubicBezTo>
                        <a:pt x="0" y="2368"/>
                        <a:pt x="0" y="2209"/>
                        <a:pt x="159" y="2076"/>
                      </a:cubicBezTo>
                      <a:cubicBezTo>
                        <a:pt x="2714" y="107"/>
                        <a:pt x="2714" y="107"/>
                        <a:pt x="2714" y="107"/>
                      </a:cubicBezTo>
                      <a:cubicBezTo>
                        <a:pt x="2874" y="0"/>
                        <a:pt x="3061" y="79"/>
                        <a:pt x="3061" y="266"/>
                      </a:cubicBezTo>
                      <a:cubicBezTo>
                        <a:pt x="3061" y="505"/>
                        <a:pt x="3061" y="505"/>
                        <a:pt x="3061" y="505"/>
                      </a:cubicBezTo>
                      <a:cubicBezTo>
                        <a:pt x="4072" y="505"/>
                        <a:pt x="4072" y="505"/>
                        <a:pt x="4072" y="505"/>
                      </a:cubicBezTo>
                      <a:cubicBezTo>
                        <a:pt x="4072" y="1703"/>
                        <a:pt x="4072" y="2874"/>
                        <a:pt x="4072" y="4071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Freeform: Shape 28"/>
                <p:cNvSpPr>
                  <a:spLocks/>
                </p:cNvSpPr>
                <p:nvPr/>
              </p:nvSpPr>
              <p:spPr bwMode="auto">
                <a:xfrm>
                  <a:off x="1367098" y="2615255"/>
                  <a:ext cx="793016" cy="1518939"/>
                </a:xfrm>
                <a:custGeom>
                  <a:avLst/>
                  <a:gdLst>
                    <a:gd name="T0" fmla="*/ 0 w 3754"/>
                    <a:gd name="T1" fmla="*/ 7186 h 7187"/>
                    <a:gd name="T2" fmla="*/ 0 w 3754"/>
                    <a:gd name="T3" fmla="*/ 0 h 7187"/>
                    <a:gd name="T4" fmla="*/ 3753 w 3754"/>
                    <a:gd name="T5" fmla="*/ 2183 h 7187"/>
                    <a:gd name="T6" fmla="*/ 3753 w 3754"/>
                    <a:gd name="T7" fmla="*/ 5003 h 7187"/>
                    <a:gd name="T8" fmla="*/ 0 w 3754"/>
                    <a:gd name="T9" fmla="*/ 7186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4" h="7187">
                      <a:moveTo>
                        <a:pt x="0" y="7186"/>
                      </a:moveTo>
                      <a:lnTo>
                        <a:pt x="0" y="0"/>
                      </a:lnTo>
                      <a:lnTo>
                        <a:pt x="3753" y="2183"/>
                      </a:lnTo>
                      <a:lnTo>
                        <a:pt x="3753" y="5003"/>
                      </a:lnTo>
                      <a:lnTo>
                        <a:pt x="0" y="7186"/>
                      </a:ln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6" name="Rectangle 26"/>
              <p:cNvSpPr/>
              <p:nvPr/>
            </p:nvSpPr>
            <p:spPr>
              <a:xfrm>
                <a:off x="1298063" y="3216185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Group 4"/>
            <p:cNvGrpSpPr/>
            <p:nvPr/>
          </p:nvGrpSpPr>
          <p:grpSpPr>
            <a:xfrm>
              <a:off x="1389463" y="3774800"/>
              <a:ext cx="1316724" cy="1462096"/>
              <a:chOff x="1389463" y="3717650"/>
              <a:chExt cx="1316724" cy="1462096"/>
            </a:xfrm>
          </p:grpSpPr>
          <p:grpSp>
            <p:nvGrpSpPr>
              <p:cNvPr id="51" name="Group 21"/>
              <p:cNvGrpSpPr/>
              <p:nvPr/>
            </p:nvGrpSpPr>
            <p:grpSpPr>
              <a:xfrm>
                <a:off x="1389463" y="3717650"/>
                <a:ext cx="1316724" cy="1462096"/>
                <a:chOff x="1044013" y="3090853"/>
                <a:chExt cx="1316724" cy="1462096"/>
              </a:xfrm>
              <a:solidFill>
                <a:schemeClr val="accent5"/>
              </a:solidFill>
            </p:grpSpPr>
            <p:sp>
              <p:nvSpPr>
                <p:cNvPr id="53" name="Freeform: Shape 23"/>
                <p:cNvSpPr>
                  <a:spLocks/>
                </p:cNvSpPr>
                <p:nvPr/>
              </p:nvSpPr>
              <p:spPr bwMode="auto">
                <a:xfrm>
                  <a:off x="1235045" y="3608038"/>
                  <a:ext cx="872225" cy="944911"/>
                </a:xfrm>
                <a:custGeom>
                  <a:avLst/>
                  <a:gdLst>
                    <a:gd name="T0" fmla="*/ 4125 w 4126"/>
                    <a:gd name="T1" fmla="*/ 1784 h 4473"/>
                    <a:gd name="T2" fmla="*/ 4125 w 4126"/>
                    <a:gd name="T3" fmla="*/ 1784 h 4473"/>
                    <a:gd name="T4" fmla="*/ 3619 w 4126"/>
                    <a:gd name="T5" fmla="*/ 2662 h 4473"/>
                    <a:gd name="T6" fmla="*/ 3832 w 4126"/>
                    <a:gd name="T7" fmla="*/ 2795 h 4473"/>
                    <a:gd name="T8" fmla="*/ 3779 w 4126"/>
                    <a:gd name="T9" fmla="*/ 3168 h 4473"/>
                    <a:gd name="T10" fmla="*/ 798 w 4126"/>
                    <a:gd name="T11" fmla="*/ 4419 h 4473"/>
                    <a:gd name="T12" fmla="*/ 452 w 4126"/>
                    <a:gd name="T13" fmla="*/ 4206 h 4473"/>
                    <a:gd name="T14" fmla="*/ 26 w 4126"/>
                    <a:gd name="T15" fmla="*/ 986 h 4473"/>
                    <a:gd name="T16" fmla="*/ 319 w 4126"/>
                    <a:gd name="T17" fmla="*/ 773 h 4473"/>
                    <a:gd name="T18" fmla="*/ 532 w 4126"/>
                    <a:gd name="T19" fmla="*/ 879 h 4473"/>
                    <a:gd name="T20" fmla="*/ 1038 w 4126"/>
                    <a:gd name="T21" fmla="*/ 0 h 4473"/>
                    <a:gd name="T22" fmla="*/ 4125 w 4126"/>
                    <a:gd name="T23" fmla="*/ 1784 h 4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3">
                      <a:moveTo>
                        <a:pt x="4125" y="1784"/>
                      </a:moveTo>
                      <a:lnTo>
                        <a:pt x="4125" y="1784"/>
                      </a:lnTo>
                      <a:cubicBezTo>
                        <a:pt x="3619" y="2662"/>
                        <a:pt x="3619" y="2662"/>
                        <a:pt x="3619" y="2662"/>
                      </a:cubicBezTo>
                      <a:cubicBezTo>
                        <a:pt x="3832" y="2795"/>
                        <a:pt x="3832" y="2795"/>
                        <a:pt x="3832" y="2795"/>
                      </a:cubicBezTo>
                      <a:cubicBezTo>
                        <a:pt x="3991" y="2875"/>
                        <a:pt x="3965" y="3088"/>
                        <a:pt x="3779" y="3168"/>
                      </a:cubicBezTo>
                      <a:cubicBezTo>
                        <a:pt x="798" y="4419"/>
                        <a:pt x="798" y="4419"/>
                        <a:pt x="798" y="4419"/>
                      </a:cubicBezTo>
                      <a:cubicBezTo>
                        <a:pt x="611" y="4472"/>
                        <a:pt x="478" y="4392"/>
                        <a:pt x="452" y="4206"/>
                      </a:cubicBezTo>
                      <a:cubicBezTo>
                        <a:pt x="26" y="986"/>
                        <a:pt x="26" y="986"/>
                        <a:pt x="26" y="986"/>
                      </a:cubicBezTo>
                      <a:cubicBezTo>
                        <a:pt x="0" y="799"/>
                        <a:pt x="159" y="666"/>
                        <a:pt x="319" y="773"/>
                      </a:cubicBezTo>
                      <a:cubicBezTo>
                        <a:pt x="532" y="879"/>
                        <a:pt x="532" y="879"/>
                        <a:pt x="532" y="879"/>
                      </a:cubicBezTo>
                      <a:cubicBezTo>
                        <a:pt x="1038" y="0"/>
                        <a:pt x="1038" y="0"/>
                        <a:pt x="1038" y="0"/>
                      </a:cubicBezTo>
                      <a:cubicBezTo>
                        <a:pt x="2075" y="613"/>
                        <a:pt x="3087" y="1199"/>
                        <a:pt x="4125" y="178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Freeform: Shape 24"/>
                <p:cNvSpPr>
                  <a:spLocks/>
                </p:cNvSpPr>
                <p:nvPr/>
              </p:nvSpPr>
              <p:spPr bwMode="auto">
                <a:xfrm>
                  <a:off x="1044013" y="3090853"/>
                  <a:ext cx="1316724" cy="1220742"/>
                </a:xfrm>
                <a:custGeom>
                  <a:avLst/>
                  <a:gdLst>
                    <a:gd name="T0" fmla="*/ 6229 w 6230"/>
                    <a:gd name="T1" fmla="*/ 5776 h 5777"/>
                    <a:gd name="T2" fmla="*/ 0 w 6230"/>
                    <a:gd name="T3" fmla="*/ 2183 h 5777"/>
                    <a:gd name="T4" fmla="*/ 3780 w 6230"/>
                    <a:gd name="T5" fmla="*/ 0 h 5777"/>
                    <a:gd name="T6" fmla="*/ 6229 w 6230"/>
                    <a:gd name="T7" fmla="*/ 1437 h 5777"/>
                    <a:gd name="T8" fmla="*/ 6229 w 6230"/>
                    <a:gd name="T9" fmla="*/ 5776 h 57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7">
                      <a:moveTo>
                        <a:pt x="6229" y="5776"/>
                      </a:moveTo>
                      <a:lnTo>
                        <a:pt x="0" y="2183"/>
                      </a:lnTo>
                      <a:lnTo>
                        <a:pt x="3780" y="0"/>
                      </a:lnTo>
                      <a:lnTo>
                        <a:pt x="6229" y="1437"/>
                      </a:lnTo>
                      <a:lnTo>
                        <a:pt x="6229" y="5776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2" name="Rectangle 22"/>
              <p:cNvSpPr/>
              <p:nvPr/>
            </p:nvSpPr>
            <p:spPr>
              <a:xfrm>
                <a:off x="1802796" y="4076243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Group 17"/>
            <p:cNvGrpSpPr/>
            <p:nvPr/>
          </p:nvGrpSpPr>
          <p:grpSpPr>
            <a:xfrm>
              <a:off x="2761168" y="3774799"/>
              <a:ext cx="1316724" cy="1462097"/>
              <a:chOff x="2415718" y="3090853"/>
              <a:chExt cx="1316724" cy="1462096"/>
            </a:xfrm>
            <a:solidFill>
              <a:schemeClr val="tx2"/>
            </a:solidFill>
          </p:grpSpPr>
          <p:sp>
            <p:nvSpPr>
              <p:cNvPr id="49" name="Freeform: Shape 19"/>
              <p:cNvSpPr>
                <a:spLocks/>
              </p:cNvSpPr>
              <p:nvPr/>
            </p:nvSpPr>
            <p:spPr bwMode="auto">
              <a:xfrm>
                <a:off x="2669185" y="3608038"/>
                <a:ext cx="872225" cy="944911"/>
              </a:xfrm>
              <a:custGeom>
                <a:avLst/>
                <a:gdLst>
                  <a:gd name="T0" fmla="*/ 3087 w 4126"/>
                  <a:gd name="T1" fmla="*/ 0 h 4473"/>
                  <a:gd name="T2" fmla="*/ 3087 w 4126"/>
                  <a:gd name="T3" fmla="*/ 0 h 4473"/>
                  <a:gd name="T4" fmla="*/ 3592 w 4126"/>
                  <a:gd name="T5" fmla="*/ 879 h 4473"/>
                  <a:gd name="T6" fmla="*/ 3805 w 4126"/>
                  <a:gd name="T7" fmla="*/ 773 h 4473"/>
                  <a:gd name="T8" fmla="*/ 4098 w 4126"/>
                  <a:gd name="T9" fmla="*/ 986 h 4473"/>
                  <a:gd name="T10" fmla="*/ 3672 w 4126"/>
                  <a:gd name="T11" fmla="*/ 4206 h 4473"/>
                  <a:gd name="T12" fmla="*/ 3327 w 4126"/>
                  <a:gd name="T13" fmla="*/ 4419 h 4473"/>
                  <a:gd name="T14" fmla="*/ 346 w 4126"/>
                  <a:gd name="T15" fmla="*/ 3168 h 4473"/>
                  <a:gd name="T16" fmla="*/ 292 w 4126"/>
                  <a:gd name="T17" fmla="*/ 2795 h 4473"/>
                  <a:gd name="T18" fmla="*/ 505 w 4126"/>
                  <a:gd name="T19" fmla="*/ 2662 h 4473"/>
                  <a:gd name="T20" fmla="*/ 0 w 4126"/>
                  <a:gd name="T21" fmla="*/ 1784 h 4473"/>
                  <a:gd name="T22" fmla="*/ 3087 w 4126"/>
                  <a:gd name="T23" fmla="*/ 0 h 4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126" h="4473">
                    <a:moveTo>
                      <a:pt x="3087" y="0"/>
                    </a:moveTo>
                    <a:lnTo>
                      <a:pt x="3087" y="0"/>
                    </a:lnTo>
                    <a:cubicBezTo>
                      <a:pt x="3592" y="879"/>
                      <a:pt x="3592" y="879"/>
                      <a:pt x="3592" y="879"/>
                    </a:cubicBezTo>
                    <a:cubicBezTo>
                      <a:pt x="3805" y="773"/>
                      <a:pt x="3805" y="773"/>
                      <a:pt x="3805" y="773"/>
                    </a:cubicBezTo>
                    <a:cubicBezTo>
                      <a:pt x="3965" y="666"/>
                      <a:pt x="4125" y="799"/>
                      <a:pt x="4098" y="986"/>
                    </a:cubicBezTo>
                    <a:cubicBezTo>
                      <a:pt x="3672" y="4206"/>
                      <a:pt x="3672" y="4206"/>
                      <a:pt x="3672" y="4206"/>
                    </a:cubicBezTo>
                    <a:cubicBezTo>
                      <a:pt x="3646" y="4392"/>
                      <a:pt x="3513" y="4472"/>
                      <a:pt x="3327" y="4419"/>
                    </a:cubicBezTo>
                    <a:cubicBezTo>
                      <a:pt x="346" y="3168"/>
                      <a:pt x="346" y="3168"/>
                      <a:pt x="346" y="3168"/>
                    </a:cubicBezTo>
                    <a:cubicBezTo>
                      <a:pt x="159" y="3088"/>
                      <a:pt x="133" y="2875"/>
                      <a:pt x="292" y="2795"/>
                    </a:cubicBezTo>
                    <a:cubicBezTo>
                      <a:pt x="505" y="2662"/>
                      <a:pt x="505" y="2662"/>
                      <a:pt x="505" y="2662"/>
                    </a:cubicBezTo>
                    <a:cubicBezTo>
                      <a:pt x="0" y="1784"/>
                      <a:pt x="0" y="1784"/>
                      <a:pt x="0" y="1784"/>
                    </a:cubicBezTo>
                    <a:cubicBezTo>
                      <a:pt x="1011" y="1199"/>
                      <a:pt x="2049" y="613"/>
                      <a:pt x="3087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0" name="Freeform: Shape 20"/>
              <p:cNvSpPr>
                <a:spLocks/>
              </p:cNvSpPr>
              <p:nvPr/>
            </p:nvSpPr>
            <p:spPr bwMode="auto">
              <a:xfrm>
                <a:off x="2415718" y="3090853"/>
                <a:ext cx="1316724" cy="1220742"/>
              </a:xfrm>
              <a:custGeom>
                <a:avLst/>
                <a:gdLst>
                  <a:gd name="T0" fmla="*/ 6229 w 6230"/>
                  <a:gd name="T1" fmla="*/ 2183 h 5777"/>
                  <a:gd name="T2" fmla="*/ 0 w 6230"/>
                  <a:gd name="T3" fmla="*/ 5776 h 5777"/>
                  <a:gd name="T4" fmla="*/ 0 w 6230"/>
                  <a:gd name="T5" fmla="*/ 1437 h 5777"/>
                  <a:gd name="T6" fmla="*/ 2449 w 6230"/>
                  <a:gd name="T7" fmla="*/ 0 h 5777"/>
                  <a:gd name="T8" fmla="*/ 6229 w 6230"/>
                  <a:gd name="T9" fmla="*/ 2183 h 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30" h="5777">
                    <a:moveTo>
                      <a:pt x="6229" y="2183"/>
                    </a:moveTo>
                    <a:lnTo>
                      <a:pt x="0" y="5776"/>
                    </a:lnTo>
                    <a:lnTo>
                      <a:pt x="0" y="1437"/>
                    </a:lnTo>
                    <a:lnTo>
                      <a:pt x="2449" y="0"/>
                    </a:lnTo>
                    <a:lnTo>
                      <a:pt x="6229" y="2183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6"/>
            <p:cNvGrpSpPr/>
            <p:nvPr/>
          </p:nvGrpSpPr>
          <p:grpSpPr>
            <a:xfrm>
              <a:off x="3307240" y="2672405"/>
              <a:ext cx="1502166" cy="1518939"/>
              <a:chOff x="3307240" y="2615255"/>
              <a:chExt cx="1502166" cy="1518939"/>
            </a:xfrm>
          </p:grpSpPr>
          <p:grpSp>
            <p:nvGrpSpPr>
              <p:cNvPr id="43" name="Group 13"/>
              <p:cNvGrpSpPr/>
              <p:nvPr/>
            </p:nvGrpSpPr>
            <p:grpSpPr>
              <a:xfrm>
                <a:off x="3307240" y="2615255"/>
                <a:ext cx="1502166" cy="1518939"/>
                <a:chOff x="2961790" y="1988458"/>
                <a:chExt cx="1502166" cy="1518939"/>
              </a:xfrm>
              <a:solidFill>
                <a:schemeClr val="accent4"/>
              </a:solidFill>
            </p:grpSpPr>
            <p:sp>
              <p:nvSpPr>
                <p:cNvPr id="45" name="Freeform: Shape 15"/>
                <p:cNvSpPr>
                  <a:spLocks/>
                </p:cNvSpPr>
                <p:nvPr/>
              </p:nvSpPr>
              <p:spPr bwMode="auto">
                <a:xfrm>
                  <a:off x="3602913" y="2264290"/>
                  <a:ext cx="861043" cy="967275"/>
                </a:xfrm>
                <a:custGeom>
                  <a:avLst/>
                  <a:gdLst>
                    <a:gd name="T0" fmla="*/ 0 w 4073"/>
                    <a:gd name="T1" fmla="*/ 505 h 4578"/>
                    <a:gd name="T2" fmla="*/ 0 w 4073"/>
                    <a:gd name="T3" fmla="*/ 505 h 4578"/>
                    <a:gd name="T4" fmla="*/ 1011 w 4073"/>
                    <a:gd name="T5" fmla="*/ 505 h 4578"/>
                    <a:gd name="T6" fmla="*/ 1011 w 4073"/>
                    <a:gd name="T7" fmla="*/ 266 h 4578"/>
                    <a:gd name="T8" fmla="*/ 1357 w 4073"/>
                    <a:gd name="T9" fmla="*/ 107 h 4578"/>
                    <a:gd name="T10" fmla="*/ 3912 w 4073"/>
                    <a:gd name="T11" fmla="*/ 2076 h 4578"/>
                    <a:gd name="T12" fmla="*/ 3912 w 4073"/>
                    <a:gd name="T13" fmla="*/ 2500 h 4578"/>
                    <a:gd name="T14" fmla="*/ 1357 w 4073"/>
                    <a:gd name="T15" fmla="*/ 4470 h 4578"/>
                    <a:gd name="T16" fmla="*/ 1011 w 4073"/>
                    <a:gd name="T17" fmla="*/ 4310 h 4578"/>
                    <a:gd name="T18" fmla="*/ 1011 w 4073"/>
                    <a:gd name="T19" fmla="*/ 4071 h 4578"/>
                    <a:gd name="T20" fmla="*/ 0 w 4073"/>
                    <a:gd name="T21" fmla="*/ 4071 h 4578"/>
                    <a:gd name="T22" fmla="*/ 0 w 4073"/>
                    <a:gd name="T23" fmla="*/ 505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0" y="505"/>
                      </a:moveTo>
                      <a:lnTo>
                        <a:pt x="0" y="505"/>
                      </a:lnTo>
                      <a:cubicBezTo>
                        <a:pt x="1011" y="505"/>
                        <a:pt x="1011" y="505"/>
                        <a:pt x="1011" y="505"/>
                      </a:cubicBezTo>
                      <a:cubicBezTo>
                        <a:pt x="1011" y="266"/>
                        <a:pt x="1011" y="266"/>
                        <a:pt x="1011" y="266"/>
                      </a:cubicBezTo>
                      <a:cubicBezTo>
                        <a:pt x="1011" y="79"/>
                        <a:pt x="1197" y="0"/>
                        <a:pt x="1357" y="107"/>
                      </a:cubicBezTo>
                      <a:cubicBezTo>
                        <a:pt x="3912" y="2076"/>
                        <a:pt x="3912" y="2076"/>
                        <a:pt x="3912" y="2076"/>
                      </a:cubicBezTo>
                      <a:cubicBezTo>
                        <a:pt x="4072" y="2209"/>
                        <a:pt x="4072" y="2368"/>
                        <a:pt x="3912" y="2500"/>
                      </a:cubicBezTo>
                      <a:cubicBezTo>
                        <a:pt x="1357" y="4470"/>
                        <a:pt x="1357" y="4470"/>
                        <a:pt x="1357" y="4470"/>
                      </a:cubicBezTo>
                      <a:cubicBezTo>
                        <a:pt x="1197" y="4577"/>
                        <a:pt x="1011" y="4497"/>
                        <a:pt x="1011" y="4310"/>
                      </a:cubicBezTo>
                      <a:cubicBezTo>
                        <a:pt x="1011" y="4071"/>
                        <a:pt x="1011" y="4071"/>
                        <a:pt x="1011" y="4071"/>
                      </a:cubicBezTo>
                      <a:cubicBezTo>
                        <a:pt x="0" y="4071"/>
                        <a:pt x="0" y="4071"/>
                        <a:pt x="0" y="4071"/>
                      </a:cubicBezTo>
                      <a:cubicBezTo>
                        <a:pt x="0" y="2874"/>
                        <a:pt x="0" y="1703"/>
                        <a:pt x="0" y="50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: Shape 16"/>
                <p:cNvSpPr>
                  <a:spLocks/>
                </p:cNvSpPr>
                <p:nvPr/>
              </p:nvSpPr>
              <p:spPr bwMode="auto">
                <a:xfrm>
                  <a:off x="2961790" y="1988458"/>
                  <a:ext cx="793016" cy="1518939"/>
                </a:xfrm>
                <a:custGeom>
                  <a:avLst/>
                  <a:gdLst>
                    <a:gd name="T0" fmla="*/ 3752 w 3753"/>
                    <a:gd name="T1" fmla="*/ 0 h 7187"/>
                    <a:gd name="T2" fmla="*/ 3752 w 3753"/>
                    <a:gd name="T3" fmla="*/ 7186 h 7187"/>
                    <a:gd name="T4" fmla="*/ 0 w 3753"/>
                    <a:gd name="T5" fmla="*/ 5003 h 7187"/>
                    <a:gd name="T6" fmla="*/ 0 w 3753"/>
                    <a:gd name="T7" fmla="*/ 2183 h 7187"/>
                    <a:gd name="T8" fmla="*/ 3752 w 3753"/>
                    <a:gd name="T9" fmla="*/ 0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3" h="7187">
                      <a:moveTo>
                        <a:pt x="3752" y="0"/>
                      </a:moveTo>
                      <a:lnTo>
                        <a:pt x="3752" y="7186"/>
                      </a:lnTo>
                      <a:lnTo>
                        <a:pt x="0" y="5003"/>
                      </a:lnTo>
                      <a:lnTo>
                        <a:pt x="0" y="2183"/>
                      </a:lnTo>
                      <a:lnTo>
                        <a:pt x="3752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" name="Rectangle 14"/>
              <p:cNvSpPr/>
              <p:nvPr/>
            </p:nvSpPr>
            <p:spPr>
              <a:xfrm>
                <a:off x="3392026" y="3155344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Group 7"/>
            <p:cNvGrpSpPr/>
            <p:nvPr/>
          </p:nvGrpSpPr>
          <p:grpSpPr>
            <a:xfrm>
              <a:off x="2761168" y="1626853"/>
              <a:ext cx="1316724" cy="1462095"/>
              <a:chOff x="2761168" y="1569703"/>
              <a:chExt cx="1316724" cy="1462095"/>
            </a:xfrm>
          </p:grpSpPr>
          <p:grpSp>
            <p:nvGrpSpPr>
              <p:cNvPr id="39" name="Group 9"/>
              <p:cNvGrpSpPr/>
              <p:nvPr/>
            </p:nvGrpSpPr>
            <p:grpSpPr>
              <a:xfrm>
                <a:off x="2761168" y="1569703"/>
                <a:ext cx="1316724" cy="1462095"/>
                <a:chOff x="2415718" y="942906"/>
                <a:chExt cx="1316724" cy="1462095"/>
              </a:xfrm>
              <a:solidFill>
                <a:schemeClr val="accent2"/>
              </a:solidFill>
            </p:grpSpPr>
            <p:sp>
              <p:nvSpPr>
                <p:cNvPr id="41" name="Freeform: Shape 11"/>
                <p:cNvSpPr>
                  <a:spLocks/>
                </p:cNvSpPr>
                <p:nvPr/>
              </p:nvSpPr>
              <p:spPr bwMode="auto">
                <a:xfrm>
                  <a:off x="2669185" y="942906"/>
                  <a:ext cx="872225" cy="944911"/>
                </a:xfrm>
                <a:custGeom>
                  <a:avLst/>
                  <a:gdLst>
                    <a:gd name="T0" fmla="*/ 0 w 4126"/>
                    <a:gd name="T1" fmla="*/ 2687 h 4472"/>
                    <a:gd name="T2" fmla="*/ 0 w 4126"/>
                    <a:gd name="T3" fmla="*/ 2687 h 4472"/>
                    <a:gd name="T4" fmla="*/ 505 w 4126"/>
                    <a:gd name="T5" fmla="*/ 1809 h 4472"/>
                    <a:gd name="T6" fmla="*/ 292 w 4126"/>
                    <a:gd name="T7" fmla="*/ 1677 h 4472"/>
                    <a:gd name="T8" fmla="*/ 346 w 4126"/>
                    <a:gd name="T9" fmla="*/ 1303 h 4472"/>
                    <a:gd name="T10" fmla="*/ 3327 w 4126"/>
                    <a:gd name="T11" fmla="*/ 52 h 4472"/>
                    <a:gd name="T12" fmla="*/ 3672 w 4126"/>
                    <a:gd name="T13" fmla="*/ 265 h 4472"/>
                    <a:gd name="T14" fmla="*/ 4098 w 4126"/>
                    <a:gd name="T15" fmla="*/ 3486 h 4472"/>
                    <a:gd name="T16" fmla="*/ 3805 w 4126"/>
                    <a:gd name="T17" fmla="*/ 3699 h 4472"/>
                    <a:gd name="T18" fmla="*/ 3592 w 4126"/>
                    <a:gd name="T19" fmla="*/ 3593 h 4472"/>
                    <a:gd name="T20" fmla="*/ 3087 w 4126"/>
                    <a:gd name="T21" fmla="*/ 4471 h 4472"/>
                    <a:gd name="T22" fmla="*/ 0 w 4126"/>
                    <a:gd name="T23" fmla="*/ 2687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0" y="2687"/>
                      </a:moveTo>
                      <a:lnTo>
                        <a:pt x="0" y="2687"/>
                      </a:lnTo>
                      <a:cubicBezTo>
                        <a:pt x="505" y="1809"/>
                        <a:pt x="505" y="1809"/>
                        <a:pt x="505" y="1809"/>
                      </a:cubicBezTo>
                      <a:cubicBezTo>
                        <a:pt x="292" y="1677"/>
                        <a:pt x="292" y="1677"/>
                        <a:pt x="292" y="1677"/>
                      </a:cubicBezTo>
                      <a:cubicBezTo>
                        <a:pt x="133" y="1596"/>
                        <a:pt x="159" y="1384"/>
                        <a:pt x="346" y="1303"/>
                      </a:cubicBezTo>
                      <a:cubicBezTo>
                        <a:pt x="3327" y="52"/>
                        <a:pt x="3327" y="52"/>
                        <a:pt x="3327" y="52"/>
                      </a:cubicBezTo>
                      <a:cubicBezTo>
                        <a:pt x="3513" y="0"/>
                        <a:pt x="3646" y="80"/>
                        <a:pt x="3672" y="265"/>
                      </a:cubicBezTo>
                      <a:cubicBezTo>
                        <a:pt x="4098" y="3486"/>
                        <a:pt x="4098" y="3486"/>
                        <a:pt x="4098" y="3486"/>
                      </a:cubicBezTo>
                      <a:cubicBezTo>
                        <a:pt x="4125" y="3672"/>
                        <a:pt x="3965" y="3806"/>
                        <a:pt x="3805" y="3699"/>
                      </a:cubicBezTo>
                      <a:cubicBezTo>
                        <a:pt x="3592" y="3593"/>
                        <a:pt x="3592" y="3593"/>
                        <a:pt x="3592" y="3593"/>
                      </a:cubicBezTo>
                      <a:cubicBezTo>
                        <a:pt x="3087" y="4471"/>
                        <a:pt x="3087" y="4471"/>
                        <a:pt x="3087" y="4471"/>
                      </a:cubicBezTo>
                      <a:cubicBezTo>
                        <a:pt x="2049" y="3858"/>
                        <a:pt x="1037" y="3273"/>
                        <a:pt x="0" y="2687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: Shape 12"/>
                <p:cNvSpPr>
                  <a:spLocks/>
                </p:cNvSpPr>
                <p:nvPr/>
              </p:nvSpPr>
              <p:spPr bwMode="auto">
                <a:xfrm>
                  <a:off x="2415718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0 h 5776"/>
                    <a:gd name="T2" fmla="*/ 6229 w 6230"/>
                    <a:gd name="T3" fmla="*/ 3593 h 5776"/>
                    <a:gd name="T4" fmla="*/ 2449 w 6230"/>
                    <a:gd name="T5" fmla="*/ 5775 h 5776"/>
                    <a:gd name="T6" fmla="*/ 0 w 6230"/>
                    <a:gd name="T7" fmla="*/ 4338 h 5776"/>
                    <a:gd name="T8" fmla="*/ 0 w 6230"/>
                    <a:gd name="T9" fmla="*/ 0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0"/>
                      </a:moveTo>
                      <a:lnTo>
                        <a:pt x="6229" y="3593"/>
                      </a:lnTo>
                      <a:lnTo>
                        <a:pt x="2449" y="5775"/>
                      </a:lnTo>
                      <a:lnTo>
                        <a:pt x="0" y="433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0" name="Rectangle 10"/>
              <p:cNvSpPr/>
              <p:nvPr/>
            </p:nvSpPr>
            <p:spPr>
              <a:xfrm>
                <a:off x="2869642" y="228378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8" name="Oval 8"/>
            <p:cNvSpPr/>
            <p:nvPr/>
          </p:nvSpPr>
          <p:spPr>
            <a:xfrm>
              <a:off x="2103737" y="2770326"/>
              <a:ext cx="1323267" cy="1323267"/>
            </a:xfrm>
            <a:prstGeom prst="ellipse">
              <a:avLst/>
            </a:prstGeom>
            <a:solidFill>
              <a:schemeClr val="bg2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25000" lnSpcReduction="20000"/>
            </a:bodyPr>
            <a:lstStyle/>
            <a:p>
              <a:pPr algn="ctr"/>
              <a:endParaRPr lang="en-US" sz="4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Rectangle 94"/>
          <p:cNvSpPr/>
          <p:nvPr/>
        </p:nvSpPr>
        <p:spPr>
          <a:xfrm>
            <a:off x="566083" y="1613876"/>
            <a:ext cx="3596162" cy="3118113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方田：主要讲述了平面几何图形面积的计算方法</a:t>
            </a:r>
            <a:endParaRPr lang="en-US" altLang="zh-CN" sz="1000" b="1" i="0" dirty="0">
              <a:solidFill>
                <a:schemeClr val="accent1"/>
              </a:solidFill>
              <a:effectLst/>
              <a:latin typeface="+mj-lt"/>
              <a:cs typeface="+mn-ea"/>
              <a:sym typeface="+mn-lt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粟米：谷物粮食的按比例折换</a:t>
            </a:r>
            <a:r>
              <a:rPr lang="zh-CN" altLang="en-US" sz="1000" dirty="0">
                <a:solidFill>
                  <a:srgbClr val="333333"/>
                </a:solidFill>
                <a:latin typeface="Helvetica Neue"/>
              </a:rPr>
              <a:t>、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提出比例算法，称为今有术</a:t>
            </a:r>
            <a:endParaRPr lang="en-US" altLang="zh-CN" sz="1000" dirty="0">
              <a:solidFill>
                <a:srgbClr val="333333"/>
              </a:solidFill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衰分：比例分配法则，称为衰分术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少广：已知面积、体积，反求其一边长和径长等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商功：土石工程、体积计算</a:t>
            </a:r>
            <a:r>
              <a:rPr lang="zh-CN" altLang="en-US" sz="1000" dirty="0">
                <a:solidFill>
                  <a:srgbClr val="333333"/>
                </a:solidFill>
                <a:latin typeface="Helvetica Neue"/>
              </a:rPr>
              <a:t>、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还有工程分配方法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均输：合理摊派</a:t>
            </a:r>
            <a:r>
              <a:rPr lang="zh-CN" altLang="en-US" sz="1000" b="0" i="0" u="none" strike="noStrike" dirty="0">
                <a:solidFill>
                  <a:srgbClr val="136EC2"/>
                </a:solidFill>
                <a:effectLst/>
                <a:latin typeface="Helvetica Neue"/>
                <a:hlinkClick r:id="rId3"/>
              </a:rPr>
              <a:t>赋税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盈不足：即双设法问题</a:t>
            </a:r>
            <a:endParaRPr lang="en-US" altLang="zh-CN" sz="1000" b="1" dirty="0">
              <a:solidFill>
                <a:schemeClr val="accent1"/>
              </a:solidFill>
              <a:latin typeface="+mj-lt"/>
              <a:cs typeface="+mn-ea"/>
              <a:sym typeface="+mn-lt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方程：一次</a:t>
            </a:r>
            <a:r>
              <a:rPr lang="zh-CN" altLang="en-US" sz="1000" b="0" i="0" u="none" strike="noStrike" dirty="0">
                <a:solidFill>
                  <a:srgbClr val="136EC2"/>
                </a:solidFill>
                <a:effectLst/>
                <a:latin typeface="Helvetica Neue"/>
                <a:hlinkClick r:id="rId4"/>
              </a:rPr>
              <a:t>方程组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问题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勾股：利用</a:t>
            </a:r>
            <a:r>
              <a:rPr lang="zh-CN" altLang="en-US" sz="1000" b="0" i="0" u="none" strike="noStrike" dirty="0">
                <a:solidFill>
                  <a:srgbClr val="136EC2"/>
                </a:solidFill>
                <a:effectLst/>
                <a:latin typeface="Helvetica Neue"/>
                <a:hlinkClick r:id="rId5"/>
              </a:rPr>
              <a:t>勾股定理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求解的各种问题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19" name="Rectangle 108"/>
          <p:cNvSpPr/>
          <p:nvPr/>
        </p:nvSpPr>
        <p:spPr>
          <a:xfrm>
            <a:off x="539552" y="866097"/>
            <a:ext cx="4970591" cy="723879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九章算术</a:t>
            </a:r>
          </a:p>
          <a:p>
            <a:endParaRPr lang="en-US" altLang="zh-CN" sz="800" dirty="0">
              <a:solidFill>
                <a:schemeClr val="accent1"/>
              </a:solidFill>
              <a:latin typeface="+mj-lt"/>
              <a:cs typeface="+mn-ea"/>
              <a:sym typeface="+mn-lt"/>
            </a:endParaRPr>
          </a:p>
          <a:p>
            <a:r>
              <a:rPr lang="zh-CN" altLang="en-US" sz="1200" b="1" dirty="0">
                <a:solidFill>
                  <a:schemeClr val="accent1"/>
                </a:solidFill>
                <a:latin typeface="+mj-lt"/>
                <a:cs typeface="+mn-ea"/>
                <a:sym typeface="+mn-lt"/>
              </a:rPr>
              <a:t>主要内容</a:t>
            </a:r>
            <a:endParaRPr lang="en-US" altLang="zh-CN" sz="1200" b="1" dirty="0">
              <a:solidFill>
                <a:schemeClr val="accent1"/>
              </a:solidFill>
              <a:latin typeface="+mj-lt"/>
              <a:cs typeface="+mn-ea"/>
              <a:sym typeface="+mn-lt"/>
            </a:endParaRPr>
          </a:p>
          <a:p>
            <a:endParaRPr lang="zh-CN" altLang="en-US" sz="1200" dirty="0">
              <a:solidFill>
                <a:schemeClr val="accent1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九章算术</a:t>
            </a:r>
          </a:p>
        </p:txBody>
      </p:sp>
      <p:sp>
        <p:nvSpPr>
          <p:cNvPr id="48" name="Rectangle 94">
            <a:extLst>
              <a:ext uri="{FF2B5EF4-FFF2-40B4-BE49-F238E27FC236}">
                <a16:creationId xmlns:a16="http://schemas.microsoft.com/office/drawing/2014/main" id="{6FBD7EC5-127B-4EAA-91FB-4DA5796A4222}"/>
              </a:ext>
            </a:extLst>
          </p:cNvPr>
          <p:cNvSpPr/>
          <p:nvPr/>
        </p:nvSpPr>
        <p:spPr>
          <a:xfrm>
            <a:off x="611560" y="3003798"/>
            <a:ext cx="1973941" cy="770751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endParaRPr lang="en-US" altLang="zh-CN" sz="11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735CC5C-C5BE-4B52-BC9E-5C2CBD309D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5058" y="1588756"/>
            <a:ext cx="1821802" cy="158417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85B83F0-4F31-4DB5-99B8-E8730C45CE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1840" y="1592926"/>
            <a:ext cx="1643593" cy="142456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388B6BC-6E07-424C-9898-3FAAEF9EDD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55058" y="3291830"/>
            <a:ext cx="1729110" cy="144015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2FF0291-43CE-4C7E-AA69-7276260916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89021" y="3154659"/>
            <a:ext cx="1636412" cy="157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4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EC445431-5878-4D5D-98FA-4DBDCE89D1CE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981525" y="-1999357"/>
            <a:ext cx="5175250" cy="9132888"/>
          </a:xfrm>
          <a:prstGeom prst="rect">
            <a:avLst/>
          </a:pr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F2F292BB-B492-473F-BCD3-933BDA2C2DE1}"/>
              </a:ext>
            </a:extLst>
          </p:cNvPr>
          <p:cNvSpPr>
            <a:spLocks/>
          </p:cNvSpPr>
          <p:nvPr/>
        </p:nvSpPr>
        <p:spPr bwMode="auto">
          <a:xfrm>
            <a:off x="3366617" y="4820790"/>
            <a:ext cx="2393950" cy="346075"/>
          </a:xfrm>
          <a:custGeom>
            <a:avLst/>
            <a:gdLst>
              <a:gd name="T0" fmla="*/ 0 w 1508"/>
              <a:gd name="T1" fmla="*/ 218 h 218"/>
              <a:gd name="T2" fmla="*/ 1082 w 1508"/>
              <a:gd name="T3" fmla="*/ 218 h 218"/>
              <a:gd name="T4" fmla="*/ 1508 w 1508"/>
              <a:gd name="T5" fmla="*/ 0 h 218"/>
              <a:gd name="T6" fmla="*/ 459 w 1508"/>
              <a:gd name="T7" fmla="*/ 0 h 218"/>
              <a:gd name="T8" fmla="*/ 0 w 1508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218">
                <a:moveTo>
                  <a:pt x="0" y="218"/>
                </a:moveTo>
                <a:lnTo>
                  <a:pt x="1082" y="218"/>
                </a:lnTo>
                <a:lnTo>
                  <a:pt x="1508" y="0"/>
                </a:lnTo>
                <a:lnTo>
                  <a:pt x="459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B74E708D-3A7B-473E-BC42-FB2EC28F19A7}"/>
              </a:ext>
            </a:extLst>
          </p:cNvPr>
          <p:cNvSpPr>
            <a:spLocks/>
          </p:cNvSpPr>
          <p:nvPr/>
        </p:nvSpPr>
        <p:spPr bwMode="auto">
          <a:xfrm>
            <a:off x="1907704" y="4820790"/>
            <a:ext cx="1579563" cy="346075"/>
          </a:xfrm>
          <a:custGeom>
            <a:avLst/>
            <a:gdLst>
              <a:gd name="T0" fmla="*/ 0 w 995"/>
              <a:gd name="T1" fmla="*/ 218 h 218"/>
              <a:gd name="T2" fmla="*/ 541 w 995"/>
              <a:gd name="T3" fmla="*/ 218 h 218"/>
              <a:gd name="T4" fmla="*/ 995 w 995"/>
              <a:gd name="T5" fmla="*/ 0 h 218"/>
              <a:gd name="T6" fmla="*/ 487 w 995"/>
              <a:gd name="T7" fmla="*/ 0 h 218"/>
              <a:gd name="T8" fmla="*/ 0 w 995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5" h="218">
                <a:moveTo>
                  <a:pt x="0" y="218"/>
                </a:moveTo>
                <a:lnTo>
                  <a:pt x="541" y="218"/>
                </a:lnTo>
                <a:lnTo>
                  <a:pt x="995" y="0"/>
                </a:lnTo>
                <a:lnTo>
                  <a:pt x="487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B2CAA5F1-7CEC-4CFB-8134-3B14C695F4E0}"/>
              </a:ext>
            </a:extLst>
          </p:cNvPr>
          <p:cNvSpPr>
            <a:spLocks/>
          </p:cNvSpPr>
          <p:nvPr/>
        </p:nvSpPr>
        <p:spPr bwMode="auto">
          <a:xfrm>
            <a:off x="8268817" y="2404615"/>
            <a:ext cx="866775" cy="1090613"/>
          </a:xfrm>
          <a:custGeom>
            <a:avLst/>
            <a:gdLst>
              <a:gd name="T0" fmla="*/ 546 w 546"/>
              <a:gd name="T1" fmla="*/ 0 h 687"/>
              <a:gd name="T2" fmla="*/ 546 w 546"/>
              <a:gd name="T3" fmla="*/ 433 h 687"/>
              <a:gd name="T4" fmla="*/ 0 w 546"/>
              <a:gd name="T5" fmla="*/ 687 h 687"/>
              <a:gd name="T6" fmla="*/ 0 w 546"/>
              <a:gd name="T7" fmla="*/ 279 h 687"/>
              <a:gd name="T8" fmla="*/ 546 w 546"/>
              <a:gd name="T9" fmla="*/ 0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687">
                <a:moveTo>
                  <a:pt x="546" y="0"/>
                </a:moveTo>
                <a:lnTo>
                  <a:pt x="546" y="433"/>
                </a:lnTo>
                <a:lnTo>
                  <a:pt x="0" y="687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D25B49C7-C10E-42DA-A31B-3D5EDD4562AC}"/>
              </a:ext>
            </a:extLst>
          </p:cNvPr>
          <p:cNvSpPr>
            <a:spLocks/>
          </p:cNvSpPr>
          <p:nvPr/>
        </p:nvSpPr>
        <p:spPr bwMode="auto">
          <a:xfrm>
            <a:off x="8702205" y="1709915"/>
            <a:ext cx="433388" cy="647700"/>
          </a:xfrm>
          <a:custGeom>
            <a:avLst/>
            <a:gdLst>
              <a:gd name="T0" fmla="*/ 273 w 273"/>
              <a:gd name="T1" fmla="*/ 268 h 408"/>
              <a:gd name="T2" fmla="*/ 273 w 273"/>
              <a:gd name="T3" fmla="*/ 0 h 408"/>
              <a:gd name="T4" fmla="*/ 0 w 273"/>
              <a:gd name="T5" fmla="*/ 140 h 408"/>
              <a:gd name="T6" fmla="*/ 0 w 273"/>
              <a:gd name="T7" fmla="*/ 408 h 408"/>
              <a:gd name="T8" fmla="*/ 273 w 273"/>
              <a:gd name="T9" fmla="*/ 268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3" h="408">
                <a:moveTo>
                  <a:pt x="273" y="268"/>
                </a:moveTo>
                <a:lnTo>
                  <a:pt x="273" y="0"/>
                </a:lnTo>
                <a:lnTo>
                  <a:pt x="0" y="140"/>
                </a:lnTo>
                <a:lnTo>
                  <a:pt x="0" y="408"/>
                </a:lnTo>
                <a:lnTo>
                  <a:pt x="273" y="26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27522D2F-BD78-41D3-90BC-596C9B567B76}"/>
              </a:ext>
            </a:extLst>
          </p:cNvPr>
          <p:cNvSpPr>
            <a:spLocks/>
          </p:cNvSpPr>
          <p:nvPr/>
        </p:nvSpPr>
        <p:spPr bwMode="auto">
          <a:xfrm>
            <a:off x="4892205" y="2993578"/>
            <a:ext cx="4243388" cy="2173288"/>
          </a:xfrm>
          <a:custGeom>
            <a:avLst/>
            <a:gdLst>
              <a:gd name="T0" fmla="*/ 0 w 2673"/>
              <a:gd name="T1" fmla="*/ 1369 h 1369"/>
              <a:gd name="T2" fmla="*/ 2673 w 2673"/>
              <a:gd name="T3" fmla="*/ 0 h 1369"/>
              <a:gd name="T4" fmla="*/ 2673 w 2673"/>
              <a:gd name="T5" fmla="*/ 1369 h 1369"/>
              <a:gd name="T6" fmla="*/ 0 w 2673"/>
              <a:gd name="T7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3" h="1369">
                <a:moveTo>
                  <a:pt x="0" y="1369"/>
                </a:moveTo>
                <a:lnTo>
                  <a:pt x="2673" y="0"/>
                </a:lnTo>
                <a:lnTo>
                  <a:pt x="2673" y="1369"/>
                </a:lnTo>
                <a:lnTo>
                  <a:pt x="0" y="1369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8630055F-AD5A-4DCF-8A75-8C7E1F77C3C2}"/>
              </a:ext>
            </a:extLst>
          </p:cNvPr>
          <p:cNvSpPr>
            <a:spLocks/>
          </p:cNvSpPr>
          <p:nvPr/>
        </p:nvSpPr>
        <p:spPr bwMode="auto">
          <a:xfrm>
            <a:off x="5933605" y="3526978"/>
            <a:ext cx="3201988" cy="1639888"/>
          </a:xfrm>
          <a:custGeom>
            <a:avLst/>
            <a:gdLst>
              <a:gd name="T0" fmla="*/ 0 w 2017"/>
              <a:gd name="T1" fmla="*/ 1033 h 1033"/>
              <a:gd name="T2" fmla="*/ 2017 w 2017"/>
              <a:gd name="T3" fmla="*/ 0 h 1033"/>
              <a:gd name="T4" fmla="*/ 2017 w 2017"/>
              <a:gd name="T5" fmla="*/ 1033 h 1033"/>
              <a:gd name="T6" fmla="*/ 0 w 2017"/>
              <a:gd name="T7" fmla="*/ 1033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17" h="1033">
                <a:moveTo>
                  <a:pt x="0" y="1033"/>
                </a:moveTo>
                <a:lnTo>
                  <a:pt x="2017" y="0"/>
                </a:lnTo>
                <a:lnTo>
                  <a:pt x="2017" y="1033"/>
                </a:lnTo>
                <a:lnTo>
                  <a:pt x="0" y="1033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8FAA5BF8-4B32-44A8-BBBB-ABAF94C76A4A}"/>
              </a:ext>
            </a:extLst>
          </p:cNvPr>
          <p:cNvSpPr>
            <a:spLocks/>
          </p:cNvSpPr>
          <p:nvPr/>
        </p:nvSpPr>
        <p:spPr bwMode="auto">
          <a:xfrm>
            <a:off x="8268817" y="3526978"/>
            <a:ext cx="866775" cy="1639888"/>
          </a:xfrm>
          <a:custGeom>
            <a:avLst/>
            <a:gdLst>
              <a:gd name="T0" fmla="*/ 546 w 546"/>
              <a:gd name="T1" fmla="*/ 0 h 1033"/>
              <a:gd name="T2" fmla="*/ 546 w 546"/>
              <a:gd name="T3" fmla="*/ 1033 h 1033"/>
              <a:gd name="T4" fmla="*/ 0 w 546"/>
              <a:gd name="T5" fmla="*/ 790 h 1033"/>
              <a:gd name="T6" fmla="*/ 0 w 546"/>
              <a:gd name="T7" fmla="*/ 279 h 1033"/>
              <a:gd name="T8" fmla="*/ 546 w 546"/>
              <a:gd name="T9" fmla="*/ 0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1033">
                <a:moveTo>
                  <a:pt x="546" y="0"/>
                </a:moveTo>
                <a:lnTo>
                  <a:pt x="546" y="1033"/>
                </a:lnTo>
                <a:lnTo>
                  <a:pt x="0" y="790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2">
            <a:extLst>
              <a:ext uri="{FF2B5EF4-FFF2-40B4-BE49-F238E27FC236}">
                <a16:creationId xmlns:a16="http://schemas.microsoft.com/office/drawing/2014/main" id="{03A0E366-15B9-4364-9601-95DD8A89BFA0}"/>
              </a:ext>
            </a:extLst>
          </p:cNvPr>
          <p:cNvSpPr>
            <a:spLocks/>
          </p:cNvSpPr>
          <p:nvPr/>
        </p:nvSpPr>
        <p:spPr bwMode="auto">
          <a:xfrm>
            <a:off x="7513167" y="4781103"/>
            <a:ext cx="1622425" cy="385763"/>
          </a:xfrm>
          <a:custGeom>
            <a:avLst/>
            <a:gdLst>
              <a:gd name="T0" fmla="*/ 476 w 1022"/>
              <a:gd name="T1" fmla="*/ 0 h 243"/>
              <a:gd name="T2" fmla="*/ 0 w 1022"/>
              <a:gd name="T3" fmla="*/ 243 h 243"/>
              <a:gd name="T4" fmla="*/ 1022 w 1022"/>
              <a:gd name="T5" fmla="*/ 243 h 243"/>
              <a:gd name="T6" fmla="*/ 476 w 1022"/>
              <a:gd name="T7" fmla="*/ 0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2" h="243">
                <a:moveTo>
                  <a:pt x="476" y="0"/>
                </a:moveTo>
                <a:lnTo>
                  <a:pt x="0" y="243"/>
                </a:lnTo>
                <a:lnTo>
                  <a:pt x="1022" y="243"/>
                </a:lnTo>
                <a:lnTo>
                  <a:pt x="476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DB84A7F5-73C2-41AA-8F6C-E9CB8F1448F1}"/>
              </a:ext>
            </a:extLst>
          </p:cNvPr>
          <p:cNvSpPr>
            <a:spLocks/>
          </p:cNvSpPr>
          <p:nvPr/>
        </p:nvSpPr>
        <p:spPr bwMode="auto">
          <a:xfrm>
            <a:off x="2636367" y="4657278"/>
            <a:ext cx="1927225" cy="509588"/>
          </a:xfrm>
          <a:custGeom>
            <a:avLst/>
            <a:gdLst>
              <a:gd name="T0" fmla="*/ 0 w 1214"/>
              <a:gd name="T1" fmla="*/ 321 h 321"/>
              <a:gd name="T2" fmla="*/ 542 w 1214"/>
              <a:gd name="T3" fmla="*/ 321 h 321"/>
              <a:gd name="T4" fmla="*/ 1214 w 1214"/>
              <a:gd name="T5" fmla="*/ 0 h 321"/>
              <a:gd name="T6" fmla="*/ 700 w 1214"/>
              <a:gd name="T7" fmla="*/ 0 h 321"/>
              <a:gd name="T8" fmla="*/ 0 w 1214"/>
              <a:gd name="T9" fmla="*/ 321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4" h="321">
                <a:moveTo>
                  <a:pt x="0" y="321"/>
                </a:moveTo>
                <a:lnTo>
                  <a:pt x="542" y="321"/>
                </a:lnTo>
                <a:lnTo>
                  <a:pt x="1214" y="0"/>
                </a:lnTo>
                <a:lnTo>
                  <a:pt x="700" y="0"/>
                </a:lnTo>
                <a:lnTo>
                  <a:pt x="0" y="321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E33BFDD4-D731-4831-95BA-8C1D715E78D8}"/>
              </a:ext>
            </a:extLst>
          </p:cNvPr>
          <p:cNvSpPr>
            <a:spLocks/>
          </p:cNvSpPr>
          <p:nvPr/>
        </p:nvSpPr>
        <p:spPr bwMode="auto">
          <a:xfrm>
            <a:off x="2508250" y="-4763"/>
            <a:ext cx="1779588" cy="257175"/>
          </a:xfrm>
          <a:custGeom>
            <a:avLst/>
            <a:gdLst>
              <a:gd name="T0" fmla="*/ 1121 w 1121"/>
              <a:gd name="T1" fmla="*/ 0 h 162"/>
              <a:gd name="T2" fmla="*/ 317 w 1121"/>
              <a:gd name="T3" fmla="*/ 0 h 162"/>
              <a:gd name="T4" fmla="*/ 0 w 1121"/>
              <a:gd name="T5" fmla="*/ 162 h 162"/>
              <a:gd name="T6" fmla="*/ 782 w 1121"/>
              <a:gd name="T7" fmla="*/ 162 h 162"/>
              <a:gd name="T8" fmla="*/ 1121 w 1121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1" h="162">
                <a:moveTo>
                  <a:pt x="1121" y="0"/>
                </a:moveTo>
                <a:lnTo>
                  <a:pt x="317" y="0"/>
                </a:lnTo>
                <a:lnTo>
                  <a:pt x="0" y="162"/>
                </a:lnTo>
                <a:lnTo>
                  <a:pt x="782" y="162"/>
                </a:lnTo>
                <a:lnTo>
                  <a:pt x="1121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267F5813-4143-4ABB-A73B-CD4EAD72809A}"/>
              </a:ext>
            </a:extLst>
          </p:cNvPr>
          <p:cNvSpPr>
            <a:spLocks/>
          </p:cNvSpPr>
          <p:nvPr/>
        </p:nvSpPr>
        <p:spPr bwMode="auto">
          <a:xfrm>
            <a:off x="4192588" y="-4763"/>
            <a:ext cx="1169988" cy="257175"/>
          </a:xfrm>
          <a:custGeom>
            <a:avLst/>
            <a:gdLst>
              <a:gd name="T0" fmla="*/ 737 w 737"/>
              <a:gd name="T1" fmla="*/ 0 h 162"/>
              <a:gd name="T2" fmla="*/ 339 w 737"/>
              <a:gd name="T3" fmla="*/ 0 h 162"/>
              <a:gd name="T4" fmla="*/ 0 w 737"/>
              <a:gd name="T5" fmla="*/ 162 h 162"/>
              <a:gd name="T6" fmla="*/ 382 w 737"/>
              <a:gd name="T7" fmla="*/ 162 h 162"/>
              <a:gd name="T8" fmla="*/ 737 w 737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7" h="162">
                <a:moveTo>
                  <a:pt x="737" y="0"/>
                </a:moveTo>
                <a:lnTo>
                  <a:pt x="339" y="0"/>
                </a:lnTo>
                <a:lnTo>
                  <a:pt x="0" y="162"/>
                </a:lnTo>
                <a:lnTo>
                  <a:pt x="382" y="162"/>
                </a:lnTo>
                <a:lnTo>
                  <a:pt x="737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16">
            <a:extLst>
              <a:ext uri="{FF2B5EF4-FFF2-40B4-BE49-F238E27FC236}">
                <a16:creationId xmlns:a16="http://schemas.microsoft.com/office/drawing/2014/main" id="{809D78ED-3FEB-4120-AC4F-68BA776D2386}"/>
              </a:ext>
            </a:extLst>
          </p:cNvPr>
          <p:cNvSpPr>
            <a:spLocks/>
          </p:cNvSpPr>
          <p:nvPr/>
        </p:nvSpPr>
        <p:spPr bwMode="auto">
          <a:xfrm>
            <a:off x="-7938" y="1241425"/>
            <a:ext cx="650875" cy="806450"/>
          </a:xfrm>
          <a:custGeom>
            <a:avLst/>
            <a:gdLst>
              <a:gd name="T0" fmla="*/ 0 w 410"/>
              <a:gd name="T1" fmla="*/ 508 h 508"/>
              <a:gd name="T2" fmla="*/ 0 w 410"/>
              <a:gd name="T3" fmla="*/ 187 h 508"/>
              <a:gd name="T4" fmla="*/ 410 w 410"/>
              <a:gd name="T5" fmla="*/ 0 h 508"/>
              <a:gd name="T6" fmla="*/ 410 w 410"/>
              <a:gd name="T7" fmla="*/ 302 h 508"/>
              <a:gd name="T8" fmla="*/ 0 w 410"/>
              <a:gd name="T9" fmla="*/ 508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508">
                <a:moveTo>
                  <a:pt x="0" y="508"/>
                </a:moveTo>
                <a:lnTo>
                  <a:pt x="0" y="187"/>
                </a:lnTo>
                <a:lnTo>
                  <a:pt x="410" y="0"/>
                </a:lnTo>
                <a:lnTo>
                  <a:pt x="410" y="302"/>
                </a:lnTo>
                <a:lnTo>
                  <a:pt x="0" y="50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17">
            <a:extLst>
              <a:ext uri="{FF2B5EF4-FFF2-40B4-BE49-F238E27FC236}">
                <a16:creationId xmlns:a16="http://schemas.microsoft.com/office/drawing/2014/main" id="{103F16C4-D7FC-4C53-B311-CD287D055B8B}"/>
              </a:ext>
            </a:extLst>
          </p:cNvPr>
          <p:cNvSpPr>
            <a:spLocks/>
          </p:cNvSpPr>
          <p:nvPr/>
        </p:nvSpPr>
        <p:spPr bwMode="auto">
          <a:xfrm>
            <a:off x="-7938" y="2169150"/>
            <a:ext cx="322263" cy="482600"/>
          </a:xfrm>
          <a:custGeom>
            <a:avLst/>
            <a:gdLst>
              <a:gd name="T0" fmla="*/ 0 w 203"/>
              <a:gd name="T1" fmla="*/ 106 h 304"/>
              <a:gd name="T2" fmla="*/ 0 w 203"/>
              <a:gd name="T3" fmla="*/ 304 h 304"/>
              <a:gd name="T4" fmla="*/ 203 w 203"/>
              <a:gd name="T5" fmla="*/ 201 h 304"/>
              <a:gd name="T6" fmla="*/ 203 w 203"/>
              <a:gd name="T7" fmla="*/ 0 h 304"/>
              <a:gd name="T8" fmla="*/ 0 w 203"/>
              <a:gd name="T9" fmla="*/ 106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" h="304">
                <a:moveTo>
                  <a:pt x="0" y="106"/>
                </a:moveTo>
                <a:lnTo>
                  <a:pt x="0" y="304"/>
                </a:lnTo>
                <a:lnTo>
                  <a:pt x="203" y="201"/>
                </a:lnTo>
                <a:lnTo>
                  <a:pt x="203" y="0"/>
                </a:lnTo>
                <a:lnTo>
                  <a:pt x="0" y="106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18">
            <a:extLst>
              <a:ext uri="{FF2B5EF4-FFF2-40B4-BE49-F238E27FC236}">
                <a16:creationId xmlns:a16="http://schemas.microsoft.com/office/drawing/2014/main" id="{700560BB-8BB3-4E4D-93C4-FCA800C71E99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3159125" cy="1614488"/>
          </a:xfrm>
          <a:custGeom>
            <a:avLst/>
            <a:gdLst>
              <a:gd name="T0" fmla="*/ 1990 w 1990"/>
              <a:gd name="T1" fmla="*/ 0 h 1017"/>
              <a:gd name="T2" fmla="*/ 0 w 1990"/>
              <a:gd name="T3" fmla="*/ 1017 h 1017"/>
              <a:gd name="T4" fmla="*/ 0 w 1990"/>
              <a:gd name="T5" fmla="*/ 3 h 1017"/>
              <a:gd name="T6" fmla="*/ 1990 w 1990"/>
              <a:gd name="T7" fmla="*/ 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90" h="1017">
                <a:moveTo>
                  <a:pt x="1990" y="0"/>
                </a:moveTo>
                <a:lnTo>
                  <a:pt x="0" y="1017"/>
                </a:lnTo>
                <a:lnTo>
                  <a:pt x="0" y="3"/>
                </a:lnTo>
                <a:lnTo>
                  <a:pt x="1990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19">
            <a:extLst>
              <a:ext uri="{FF2B5EF4-FFF2-40B4-BE49-F238E27FC236}">
                <a16:creationId xmlns:a16="http://schemas.microsoft.com/office/drawing/2014/main" id="{CEC9F89A-C321-40F5-BF26-5B168B62FE9C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2386013" cy="1219200"/>
          </a:xfrm>
          <a:custGeom>
            <a:avLst/>
            <a:gdLst>
              <a:gd name="T0" fmla="*/ 1503 w 1503"/>
              <a:gd name="T1" fmla="*/ 0 h 768"/>
              <a:gd name="T2" fmla="*/ 0 w 1503"/>
              <a:gd name="T3" fmla="*/ 768 h 768"/>
              <a:gd name="T4" fmla="*/ 0 w 1503"/>
              <a:gd name="T5" fmla="*/ 0 h 768"/>
              <a:gd name="T6" fmla="*/ 1503 w 1503"/>
              <a:gd name="T7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03" h="768">
                <a:moveTo>
                  <a:pt x="1503" y="0"/>
                </a:moveTo>
                <a:lnTo>
                  <a:pt x="0" y="768"/>
                </a:lnTo>
                <a:lnTo>
                  <a:pt x="0" y="0"/>
                </a:lnTo>
                <a:lnTo>
                  <a:pt x="1503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20">
            <a:extLst>
              <a:ext uri="{FF2B5EF4-FFF2-40B4-BE49-F238E27FC236}">
                <a16:creationId xmlns:a16="http://schemas.microsoft.com/office/drawing/2014/main" id="{4357CC01-B403-4D6C-9679-D6F69AB770EE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650875" cy="1219200"/>
          </a:xfrm>
          <a:custGeom>
            <a:avLst/>
            <a:gdLst>
              <a:gd name="T0" fmla="*/ 0 w 410"/>
              <a:gd name="T1" fmla="*/ 768 h 768"/>
              <a:gd name="T2" fmla="*/ 0 w 410"/>
              <a:gd name="T3" fmla="*/ 0 h 768"/>
              <a:gd name="T4" fmla="*/ 410 w 410"/>
              <a:gd name="T5" fmla="*/ 182 h 768"/>
              <a:gd name="T6" fmla="*/ 410 w 410"/>
              <a:gd name="T7" fmla="*/ 562 h 768"/>
              <a:gd name="T8" fmla="*/ 0 w 410"/>
              <a:gd name="T9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768">
                <a:moveTo>
                  <a:pt x="0" y="768"/>
                </a:moveTo>
                <a:lnTo>
                  <a:pt x="0" y="0"/>
                </a:lnTo>
                <a:lnTo>
                  <a:pt x="410" y="182"/>
                </a:lnTo>
                <a:lnTo>
                  <a:pt x="410" y="562"/>
                </a:lnTo>
                <a:lnTo>
                  <a:pt x="0" y="768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1">
            <a:extLst>
              <a:ext uri="{FF2B5EF4-FFF2-40B4-BE49-F238E27FC236}">
                <a16:creationId xmlns:a16="http://schemas.microsoft.com/office/drawing/2014/main" id="{834BA379-6C77-4195-9A04-3F1BA5BAEFB9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1206500" cy="288925"/>
          </a:xfrm>
          <a:custGeom>
            <a:avLst/>
            <a:gdLst>
              <a:gd name="T0" fmla="*/ 410 w 760"/>
              <a:gd name="T1" fmla="*/ 182 h 182"/>
              <a:gd name="T2" fmla="*/ 760 w 760"/>
              <a:gd name="T3" fmla="*/ 0 h 182"/>
              <a:gd name="T4" fmla="*/ 0 w 760"/>
              <a:gd name="T5" fmla="*/ 0 h 182"/>
              <a:gd name="T6" fmla="*/ 410 w 760"/>
              <a:gd name="T7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0" h="182">
                <a:moveTo>
                  <a:pt x="410" y="182"/>
                </a:moveTo>
                <a:lnTo>
                  <a:pt x="760" y="0"/>
                </a:lnTo>
                <a:lnTo>
                  <a:pt x="0" y="0"/>
                </a:lnTo>
                <a:lnTo>
                  <a:pt x="410" y="182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2">
            <a:extLst>
              <a:ext uri="{FF2B5EF4-FFF2-40B4-BE49-F238E27FC236}">
                <a16:creationId xmlns:a16="http://schemas.microsoft.com/office/drawing/2014/main" id="{C233C303-AE52-45F4-8DB9-92DCEA5ED46E}"/>
              </a:ext>
            </a:extLst>
          </p:cNvPr>
          <p:cNvSpPr>
            <a:spLocks/>
          </p:cNvSpPr>
          <p:nvPr/>
        </p:nvSpPr>
        <p:spPr bwMode="auto">
          <a:xfrm>
            <a:off x="3394075" y="-4763"/>
            <a:ext cx="1431925" cy="381000"/>
          </a:xfrm>
          <a:custGeom>
            <a:avLst/>
            <a:gdLst>
              <a:gd name="T0" fmla="*/ 902 w 902"/>
              <a:gd name="T1" fmla="*/ 0 h 240"/>
              <a:gd name="T2" fmla="*/ 503 w 902"/>
              <a:gd name="T3" fmla="*/ 0 h 240"/>
              <a:gd name="T4" fmla="*/ 0 w 902"/>
              <a:gd name="T5" fmla="*/ 240 h 240"/>
              <a:gd name="T6" fmla="*/ 382 w 902"/>
              <a:gd name="T7" fmla="*/ 240 h 240"/>
              <a:gd name="T8" fmla="*/ 902 w 902"/>
              <a:gd name="T9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2" h="240">
                <a:moveTo>
                  <a:pt x="902" y="0"/>
                </a:moveTo>
                <a:lnTo>
                  <a:pt x="503" y="0"/>
                </a:lnTo>
                <a:lnTo>
                  <a:pt x="0" y="240"/>
                </a:lnTo>
                <a:lnTo>
                  <a:pt x="382" y="240"/>
                </a:lnTo>
                <a:lnTo>
                  <a:pt x="902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985C07F-A4AF-4371-B51A-FEE117E57FB9}"/>
              </a:ext>
            </a:extLst>
          </p:cNvPr>
          <p:cNvSpPr/>
          <p:nvPr/>
        </p:nvSpPr>
        <p:spPr>
          <a:xfrm>
            <a:off x="1331640" y="1506537"/>
            <a:ext cx="6480720" cy="20204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AE8B27D-8551-4D5E-B977-FE4ABD5FBE47}"/>
              </a:ext>
            </a:extLst>
          </p:cNvPr>
          <p:cNvSpPr/>
          <p:nvPr/>
        </p:nvSpPr>
        <p:spPr>
          <a:xfrm>
            <a:off x="3976704" y="2677565"/>
            <a:ext cx="60017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spc="300" dirty="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圆周率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1297951-4B0D-4BBE-B19D-022E5F1CD5A3}"/>
              </a:ext>
            </a:extLst>
          </p:cNvPr>
          <p:cNvSpPr/>
          <p:nvPr/>
        </p:nvSpPr>
        <p:spPr>
          <a:xfrm>
            <a:off x="3991844" y="1368891"/>
            <a:ext cx="186021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9600" spc="3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rPr>
              <a:t>04</a:t>
            </a:r>
            <a:endParaRPr lang="zh-CN" altLang="en-US" sz="9600" spc="300" dirty="0">
              <a:solidFill>
                <a:schemeClr val="bg1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39095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>
          <a:xfrm>
            <a:off x="8172400" y="175643"/>
            <a:ext cx="868415" cy="739923"/>
            <a:chOff x="657949" y="1626853"/>
            <a:chExt cx="4151457" cy="3610043"/>
          </a:xfrm>
        </p:grpSpPr>
        <p:grpSp>
          <p:nvGrpSpPr>
            <p:cNvPr id="32" name="Group 2"/>
            <p:cNvGrpSpPr/>
            <p:nvPr/>
          </p:nvGrpSpPr>
          <p:grpSpPr>
            <a:xfrm>
              <a:off x="1389463" y="1626853"/>
              <a:ext cx="1316724" cy="1462095"/>
              <a:chOff x="1389463" y="1569703"/>
              <a:chExt cx="1316724" cy="1462095"/>
            </a:xfrm>
          </p:grpSpPr>
          <p:grpSp>
            <p:nvGrpSpPr>
              <p:cNvPr id="59" name="Group 29"/>
              <p:cNvGrpSpPr/>
              <p:nvPr/>
            </p:nvGrpSpPr>
            <p:grpSpPr>
              <a:xfrm>
                <a:off x="1389463" y="1569703"/>
                <a:ext cx="1316724" cy="1462095"/>
                <a:chOff x="1044013" y="942906"/>
                <a:chExt cx="1316724" cy="1462095"/>
              </a:xfrm>
              <a:solidFill>
                <a:schemeClr val="accent1"/>
              </a:solidFill>
            </p:grpSpPr>
            <p:sp>
              <p:nvSpPr>
                <p:cNvPr id="61" name="Freeform: Shape 31"/>
                <p:cNvSpPr>
                  <a:spLocks/>
                </p:cNvSpPr>
                <p:nvPr/>
              </p:nvSpPr>
              <p:spPr bwMode="auto">
                <a:xfrm>
                  <a:off x="1235045" y="942906"/>
                  <a:ext cx="872225" cy="944911"/>
                </a:xfrm>
                <a:custGeom>
                  <a:avLst/>
                  <a:gdLst>
                    <a:gd name="T0" fmla="*/ 1038 w 4126"/>
                    <a:gd name="T1" fmla="*/ 4471 h 4472"/>
                    <a:gd name="T2" fmla="*/ 1038 w 4126"/>
                    <a:gd name="T3" fmla="*/ 4471 h 4472"/>
                    <a:gd name="T4" fmla="*/ 532 w 4126"/>
                    <a:gd name="T5" fmla="*/ 3593 h 4472"/>
                    <a:gd name="T6" fmla="*/ 319 w 4126"/>
                    <a:gd name="T7" fmla="*/ 3699 h 4472"/>
                    <a:gd name="T8" fmla="*/ 26 w 4126"/>
                    <a:gd name="T9" fmla="*/ 3486 h 4472"/>
                    <a:gd name="T10" fmla="*/ 452 w 4126"/>
                    <a:gd name="T11" fmla="*/ 265 h 4472"/>
                    <a:gd name="T12" fmla="*/ 798 w 4126"/>
                    <a:gd name="T13" fmla="*/ 52 h 4472"/>
                    <a:gd name="T14" fmla="*/ 3779 w 4126"/>
                    <a:gd name="T15" fmla="*/ 1303 h 4472"/>
                    <a:gd name="T16" fmla="*/ 3832 w 4126"/>
                    <a:gd name="T17" fmla="*/ 1677 h 4472"/>
                    <a:gd name="T18" fmla="*/ 3619 w 4126"/>
                    <a:gd name="T19" fmla="*/ 1809 h 4472"/>
                    <a:gd name="T20" fmla="*/ 4125 w 4126"/>
                    <a:gd name="T21" fmla="*/ 2687 h 4472"/>
                    <a:gd name="T22" fmla="*/ 1038 w 4126"/>
                    <a:gd name="T23" fmla="*/ 4471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1038" y="4471"/>
                      </a:moveTo>
                      <a:lnTo>
                        <a:pt x="1038" y="4471"/>
                      </a:lnTo>
                      <a:cubicBezTo>
                        <a:pt x="532" y="3593"/>
                        <a:pt x="532" y="3593"/>
                        <a:pt x="532" y="3593"/>
                      </a:cubicBezTo>
                      <a:cubicBezTo>
                        <a:pt x="319" y="3699"/>
                        <a:pt x="319" y="3699"/>
                        <a:pt x="319" y="3699"/>
                      </a:cubicBezTo>
                      <a:cubicBezTo>
                        <a:pt x="159" y="3806"/>
                        <a:pt x="0" y="3672"/>
                        <a:pt x="26" y="3486"/>
                      </a:cubicBezTo>
                      <a:cubicBezTo>
                        <a:pt x="452" y="265"/>
                        <a:pt x="452" y="265"/>
                        <a:pt x="452" y="265"/>
                      </a:cubicBezTo>
                      <a:cubicBezTo>
                        <a:pt x="478" y="80"/>
                        <a:pt x="611" y="0"/>
                        <a:pt x="798" y="52"/>
                      </a:cubicBezTo>
                      <a:cubicBezTo>
                        <a:pt x="3779" y="1303"/>
                        <a:pt x="3779" y="1303"/>
                        <a:pt x="3779" y="1303"/>
                      </a:cubicBezTo>
                      <a:cubicBezTo>
                        <a:pt x="3965" y="1384"/>
                        <a:pt x="3991" y="1596"/>
                        <a:pt x="3832" y="1677"/>
                      </a:cubicBezTo>
                      <a:cubicBezTo>
                        <a:pt x="3619" y="1809"/>
                        <a:pt x="3619" y="1809"/>
                        <a:pt x="3619" y="1809"/>
                      </a:cubicBezTo>
                      <a:cubicBezTo>
                        <a:pt x="4125" y="2687"/>
                        <a:pt x="4125" y="2687"/>
                        <a:pt x="4125" y="2687"/>
                      </a:cubicBezTo>
                      <a:cubicBezTo>
                        <a:pt x="3087" y="3273"/>
                        <a:pt x="2075" y="3858"/>
                        <a:pt x="1038" y="4471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Freeform: Shape 32"/>
                <p:cNvSpPr>
                  <a:spLocks/>
                </p:cNvSpPr>
                <p:nvPr/>
              </p:nvSpPr>
              <p:spPr bwMode="auto">
                <a:xfrm>
                  <a:off x="1044013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3593 h 5776"/>
                    <a:gd name="T2" fmla="*/ 6229 w 6230"/>
                    <a:gd name="T3" fmla="*/ 0 h 5776"/>
                    <a:gd name="T4" fmla="*/ 6229 w 6230"/>
                    <a:gd name="T5" fmla="*/ 4338 h 5776"/>
                    <a:gd name="T6" fmla="*/ 3780 w 6230"/>
                    <a:gd name="T7" fmla="*/ 5775 h 5776"/>
                    <a:gd name="T8" fmla="*/ 0 w 6230"/>
                    <a:gd name="T9" fmla="*/ 3593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3593"/>
                      </a:moveTo>
                      <a:lnTo>
                        <a:pt x="6229" y="0"/>
                      </a:lnTo>
                      <a:lnTo>
                        <a:pt x="6229" y="4338"/>
                      </a:lnTo>
                      <a:lnTo>
                        <a:pt x="3780" y="5775"/>
                      </a:lnTo>
                      <a:lnTo>
                        <a:pt x="0" y="3593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0" name="Rectangle 30"/>
              <p:cNvSpPr/>
              <p:nvPr/>
            </p:nvSpPr>
            <p:spPr>
              <a:xfrm>
                <a:off x="1802796" y="225134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Group 3"/>
            <p:cNvGrpSpPr/>
            <p:nvPr/>
          </p:nvGrpSpPr>
          <p:grpSpPr>
            <a:xfrm>
              <a:off x="657949" y="2672405"/>
              <a:ext cx="1502165" cy="1518939"/>
              <a:chOff x="657949" y="2615255"/>
              <a:chExt cx="1502165" cy="1518939"/>
            </a:xfrm>
          </p:grpSpPr>
          <p:grpSp>
            <p:nvGrpSpPr>
              <p:cNvPr id="55" name="Group 25"/>
              <p:cNvGrpSpPr/>
              <p:nvPr/>
            </p:nvGrpSpPr>
            <p:grpSpPr>
              <a:xfrm>
                <a:off x="657949" y="2615255"/>
                <a:ext cx="1502165" cy="1518939"/>
                <a:chOff x="657949" y="2615255"/>
                <a:chExt cx="1502165" cy="1518939"/>
              </a:xfrm>
            </p:grpSpPr>
            <p:sp>
              <p:nvSpPr>
                <p:cNvPr id="57" name="Freeform: Shape 27"/>
                <p:cNvSpPr>
                  <a:spLocks/>
                </p:cNvSpPr>
                <p:nvPr/>
              </p:nvSpPr>
              <p:spPr bwMode="auto">
                <a:xfrm>
                  <a:off x="657949" y="2891087"/>
                  <a:ext cx="861043" cy="967275"/>
                </a:xfrm>
                <a:custGeom>
                  <a:avLst/>
                  <a:gdLst>
                    <a:gd name="T0" fmla="*/ 4072 w 4073"/>
                    <a:gd name="T1" fmla="*/ 4071 h 4578"/>
                    <a:gd name="T2" fmla="*/ 4072 w 4073"/>
                    <a:gd name="T3" fmla="*/ 4071 h 4578"/>
                    <a:gd name="T4" fmla="*/ 3061 w 4073"/>
                    <a:gd name="T5" fmla="*/ 4071 h 4578"/>
                    <a:gd name="T6" fmla="*/ 3061 w 4073"/>
                    <a:gd name="T7" fmla="*/ 4310 h 4578"/>
                    <a:gd name="T8" fmla="*/ 2714 w 4073"/>
                    <a:gd name="T9" fmla="*/ 4470 h 4578"/>
                    <a:gd name="T10" fmla="*/ 159 w 4073"/>
                    <a:gd name="T11" fmla="*/ 2500 h 4578"/>
                    <a:gd name="T12" fmla="*/ 159 w 4073"/>
                    <a:gd name="T13" fmla="*/ 2076 h 4578"/>
                    <a:gd name="T14" fmla="*/ 2714 w 4073"/>
                    <a:gd name="T15" fmla="*/ 107 h 4578"/>
                    <a:gd name="T16" fmla="*/ 3061 w 4073"/>
                    <a:gd name="T17" fmla="*/ 266 h 4578"/>
                    <a:gd name="T18" fmla="*/ 3061 w 4073"/>
                    <a:gd name="T19" fmla="*/ 505 h 4578"/>
                    <a:gd name="T20" fmla="*/ 4072 w 4073"/>
                    <a:gd name="T21" fmla="*/ 505 h 4578"/>
                    <a:gd name="T22" fmla="*/ 4072 w 4073"/>
                    <a:gd name="T23" fmla="*/ 4071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4072" y="4071"/>
                      </a:moveTo>
                      <a:lnTo>
                        <a:pt x="4072" y="4071"/>
                      </a:lnTo>
                      <a:cubicBezTo>
                        <a:pt x="3061" y="4071"/>
                        <a:pt x="3061" y="4071"/>
                        <a:pt x="3061" y="4071"/>
                      </a:cubicBezTo>
                      <a:cubicBezTo>
                        <a:pt x="3061" y="4310"/>
                        <a:pt x="3061" y="4310"/>
                        <a:pt x="3061" y="4310"/>
                      </a:cubicBezTo>
                      <a:cubicBezTo>
                        <a:pt x="3061" y="4497"/>
                        <a:pt x="2874" y="4577"/>
                        <a:pt x="2714" y="4470"/>
                      </a:cubicBezTo>
                      <a:cubicBezTo>
                        <a:pt x="159" y="2500"/>
                        <a:pt x="159" y="2500"/>
                        <a:pt x="159" y="2500"/>
                      </a:cubicBezTo>
                      <a:cubicBezTo>
                        <a:pt x="0" y="2368"/>
                        <a:pt x="0" y="2209"/>
                        <a:pt x="159" y="2076"/>
                      </a:cubicBezTo>
                      <a:cubicBezTo>
                        <a:pt x="2714" y="107"/>
                        <a:pt x="2714" y="107"/>
                        <a:pt x="2714" y="107"/>
                      </a:cubicBezTo>
                      <a:cubicBezTo>
                        <a:pt x="2874" y="0"/>
                        <a:pt x="3061" y="79"/>
                        <a:pt x="3061" y="266"/>
                      </a:cubicBezTo>
                      <a:cubicBezTo>
                        <a:pt x="3061" y="505"/>
                        <a:pt x="3061" y="505"/>
                        <a:pt x="3061" y="505"/>
                      </a:cubicBezTo>
                      <a:cubicBezTo>
                        <a:pt x="4072" y="505"/>
                        <a:pt x="4072" y="505"/>
                        <a:pt x="4072" y="505"/>
                      </a:cubicBezTo>
                      <a:cubicBezTo>
                        <a:pt x="4072" y="1703"/>
                        <a:pt x="4072" y="2874"/>
                        <a:pt x="4072" y="4071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Freeform: Shape 28"/>
                <p:cNvSpPr>
                  <a:spLocks/>
                </p:cNvSpPr>
                <p:nvPr/>
              </p:nvSpPr>
              <p:spPr bwMode="auto">
                <a:xfrm>
                  <a:off x="1367098" y="2615255"/>
                  <a:ext cx="793016" cy="1518939"/>
                </a:xfrm>
                <a:custGeom>
                  <a:avLst/>
                  <a:gdLst>
                    <a:gd name="T0" fmla="*/ 0 w 3754"/>
                    <a:gd name="T1" fmla="*/ 7186 h 7187"/>
                    <a:gd name="T2" fmla="*/ 0 w 3754"/>
                    <a:gd name="T3" fmla="*/ 0 h 7187"/>
                    <a:gd name="T4" fmla="*/ 3753 w 3754"/>
                    <a:gd name="T5" fmla="*/ 2183 h 7187"/>
                    <a:gd name="T6" fmla="*/ 3753 w 3754"/>
                    <a:gd name="T7" fmla="*/ 5003 h 7187"/>
                    <a:gd name="T8" fmla="*/ 0 w 3754"/>
                    <a:gd name="T9" fmla="*/ 7186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4" h="7187">
                      <a:moveTo>
                        <a:pt x="0" y="7186"/>
                      </a:moveTo>
                      <a:lnTo>
                        <a:pt x="0" y="0"/>
                      </a:lnTo>
                      <a:lnTo>
                        <a:pt x="3753" y="2183"/>
                      </a:lnTo>
                      <a:lnTo>
                        <a:pt x="3753" y="5003"/>
                      </a:lnTo>
                      <a:lnTo>
                        <a:pt x="0" y="7186"/>
                      </a:ln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6" name="Rectangle 26"/>
              <p:cNvSpPr/>
              <p:nvPr/>
            </p:nvSpPr>
            <p:spPr>
              <a:xfrm>
                <a:off x="1298063" y="3216185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Group 4"/>
            <p:cNvGrpSpPr/>
            <p:nvPr/>
          </p:nvGrpSpPr>
          <p:grpSpPr>
            <a:xfrm>
              <a:off x="1389463" y="3774800"/>
              <a:ext cx="1316724" cy="1462096"/>
              <a:chOff x="1389463" y="3717650"/>
              <a:chExt cx="1316724" cy="1462096"/>
            </a:xfrm>
          </p:grpSpPr>
          <p:grpSp>
            <p:nvGrpSpPr>
              <p:cNvPr id="51" name="Group 21"/>
              <p:cNvGrpSpPr/>
              <p:nvPr/>
            </p:nvGrpSpPr>
            <p:grpSpPr>
              <a:xfrm>
                <a:off x="1389463" y="3717650"/>
                <a:ext cx="1316724" cy="1462096"/>
                <a:chOff x="1044013" y="3090853"/>
                <a:chExt cx="1316724" cy="1462096"/>
              </a:xfrm>
              <a:solidFill>
                <a:schemeClr val="accent5"/>
              </a:solidFill>
            </p:grpSpPr>
            <p:sp>
              <p:nvSpPr>
                <p:cNvPr id="53" name="Freeform: Shape 23"/>
                <p:cNvSpPr>
                  <a:spLocks/>
                </p:cNvSpPr>
                <p:nvPr/>
              </p:nvSpPr>
              <p:spPr bwMode="auto">
                <a:xfrm>
                  <a:off x="1235045" y="3608038"/>
                  <a:ext cx="872225" cy="944911"/>
                </a:xfrm>
                <a:custGeom>
                  <a:avLst/>
                  <a:gdLst>
                    <a:gd name="T0" fmla="*/ 4125 w 4126"/>
                    <a:gd name="T1" fmla="*/ 1784 h 4473"/>
                    <a:gd name="T2" fmla="*/ 4125 w 4126"/>
                    <a:gd name="T3" fmla="*/ 1784 h 4473"/>
                    <a:gd name="T4" fmla="*/ 3619 w 4126"/>
                    <a:gd name="T5" fmla="*/ 2662 h 4473"/>
                    <a:gd name="T6" fmla="*/ 3832 w 4126"/>
                    <a:gd name="T7" fmla="*/ 2795 h 4473"/>
                    <a:gd name="T8" fmla="*/ 3779 w 4126"/>
                    <a:gd name="T9" fmla="*/ 3168 h 4473"/>
                    <a:gd name="T10" fmla="*/ 798 w 4126"/>
                    <a:gd name="T11" fmla="*/ 4419 h 4473"/>
                    <a:gd name="T12" fmla="*/ 452 w 4126"/>
                    <a:gd name="T13" fmla="*/ 4206 h 4473"/>
                    <a:gd name="T14" fmla="*/ 26 w 4126"/>
                    <a:gd name="T15" fmla="*/ 986 h 4473"/>
                    <a:gd name="T16" fmla="*/ 319 w 4126"/>
                    <a:gd name="T17" fmla="*/ 773 h 4473"/>
                    <a:gd name="T18" fmla="*/ 532 w 4126"/>
                    <a:gd name="T19" fmla="*/ 879 h 4473"/>
                    <a:gd name="T20" fmla="*/ 1038 w 4126"/>
                    <a:gd name="T21" fmla="*/ 0 h 4473"/>
                    <a:gd name="T22" fmla="*/ 4125 w 4126"/>
                    <a:gd name="T23" fmla="*/ 1784 h 4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3">
                      <a:moveTo>
                        <a:pt x="4125" y="1784"/>
                      </a:moveTo>
                      <a:lnTo>
                        <a:pt x="4125" y="1784"/>
                      </a:lnTo>
                      <a:cubicBezTo>
                        <a:pt x="3619" y="2662"/>
                        <a:pt x="3619" y="2662"/>
                        <a:pt x="3619" y="2662"/>
                      </a:cubicBezTo>
                      <a:cubicBezTo>
                        <a:pt x="3832" y="2795"/>
                        <a:pt x="3832" y="2795"/>
                        <a:pt x="3832" y="2795"/>
                      </a:cubicBezTo>
                      <a:cubicBezTo>
                        <a:pt x="3991" y="2875"/>
                        <a:pt x="3965" y="3088"/>
                        <a:pt x="3779" y="3168"/>
                      </a:cubicBezTo>
                      <a:cubicBezTo>
                        <a:pt x="798" y="4419"/>
                        <a:pt x="798" y="4419"/>
                        <a:pt x="798" y="4419"/>
                      </a:cubicBezTo>
                      <a:cubicBezTo>
                        <a:pt x="611" y="4472"/>
                        <a:pt x="478" y="4392"/>
                        <a:pt x="452" y="4206"/>
                      </a:cubicBezTo>
                      <a:cubicBezTo>
                        <a:pt x="26" y="986"/>
                        <a:pt x="26" y="986"/>
                        <a:pt x="26" y="986"/>
                      </a:cubicBezTo>
                      <a:cubicBezTo>
                        <a:pt x="0" y="799"/>
                        <a:pt x="159" y="666"/>
                        <a:pt x="319" y="773"/>
                      </a:cubicBezTo>
                      <a:cubicBezTo>
                        <a:pt x="532" y="879"/>
                        <a:pt x="532" y="879"/>
                        <a:pt x="532" y="879"/>
                      </a:cubicBezTo>
                      <a:cubicBezTo>
                        <a:pt x="1038" y="0"/>
                        <a:pt x="1038" y="0"/>
                        <a:pt x="1038" y="0"/>
                      </a:cubicBezTo>
                      <a:cubicBezTo>
                        <a:pt x="2075" y="613"/>
                        <a:pt x="3087" y="1199"/>
                        <a:pt x="4125" y="178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Freeform: Shape 24"/>
                <p:cNvSpPr>
                  <a:spLocks/>
                </p:cNvSpPr>
                <p:nvPr/>
              </p:nvSpPr>
              <p:spPr bwMode="auto">
                <a:xfrm>
                  <a:off x="1044013" y="3090853"/>
                  <a:ext cx="1316724" cy="1220742"/>
                </a:xfrm>
                <a:custGeom>
                  <a:avLst/>
                  <a:gdLst>
                    <a:gd name="T0" fmla="*/ 6229 w 6230"/>
                    <a:gd name="T1" fmla="*/ 5776 h 5777"/>
                    <a:gd name="T2" fmla="*/ 0 w 6230"/>
                    <a:gd name="T3" fmla="*/ 2183 h 5777"/>
                    <a:gd name="T4" fmla="*/ 3780 w 6230"/>
                    <a:gd name="T5" fmla="*/ 0 h 5777"/>
                    <a:gd name="T6" fmla="*/ 6229 w 6230"/>
                    <a:gd name="T7" fmla="*/ 1437 h 5777"/>
                    <a:gd name="T8" fmla="*/ 6229 w 6230"/>
                    <a:gd name="T9" fmla="*/ 5776 h 57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7">
                      <a:moveTo>
                        <a:pt x="6229" y="5776"/>
                      </a:moveTo>
                      <a:lnTo>
                        <a:pt x="0" y="2183"/>
                      </a:lnTo>
                      <a:lnTo>
                        <a:pt x="3780" y="0"/>
                      </a:lnTo>
                      <a:lnTo>
                        <a:pt x="6229" y="1437"/>
                      </a:lnTo>
                      <a:lnTo>
                        <a:pt x="6229" y="5776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2" name="Rectangle 22"/>
              <p:cNvSpPr/>
              <p:nvPr/>
            </p:nvSpPr>
            <p:spPr>
              <a:xfrm>
                <a:off x="1802796" y="4076243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Group 17"/>
            <p:cNvGrpSpPr/>
            <p:nvPr/>
          </p:nvGrpSpPr>
          <p:grpSpPr>
            <a:xfrm>
              <a:off x="2761168" y="3774799"/>
              <a:ext cx="1316724" cy="1462097"/>
              <a:chOff x="2415718" y="3090853"/>
              <a:chExt cx="1316724" cy="1462096"/>
            </a:xfrm>
            <a:solidFill>
              <a:schemeClr val="tx2"/>
            </a:solidFill>
          </p:grpSpPr>
          <p:sp>
            <p:nvSpPr>
              <p:cNvPr id="49" name="Freeform: Shape 19"/>
              <p:cNvSpPr>
                <a:spLocks/>
              </p:cNvSpPr>
              <p:nvPr/>
            </p:nvSpPr>
            <p:spPr bwMode="auto">
              <a:xfrm>
                <a:off x="2669185" y="3608038"/>
                <a:ext cx="872225" cy="944911"/>
              </a:xfrm>
              <a:custGeom>
                <a:avLst/>
                <a:gdLst>
                  <a:gd name="T0" fmla="*/ 3087 w 4126"/>
                  <a:gd name="T1" fmla="*/ 0 h 4473"/>
                  <a:gd name="T2" fmla="*/ 3087 w 4126"/>
                  <a:gd name="T3" fmla="*/ 0 h 4473"/>
                  <a:gd name="T4" fmla="*/ 3592 w 4126"/>
                  <a:gd name="T5" fmla="*/ 879 h 4473"/>
                  <a:gd name="T6" fmla="*/ 3805 w 4126"/>
                  <a:gd name="T7" fmla="*/ 773 h 4473"/>
                  <a:gd name="T8" fmla="*/ 4098 w 4126"/>
                  <a:gd name="T9" fmla="*/ 986 h 4473"/>
                  <a:gd name="T10" fmla="*/ 3672 w 4126"/>
                  <a:gd name="T11" fmla="*/ 4206 h 4473"/>
                  <a:gd name="T12" fmla="*/ 3327 w 4126"/>
                  <a:gd name="T13" fmla="*/ 4419 h 4473"/>
                  <a:gd name="T14" fmla="*/ 346 w 4126"/>
                  <a:gd name="T15" fmla="*/ 3168 h 4473"/>
                  <a:gd name="T16" fmla="*/ 292 w 4126"/>
                  <a:gd name="T17" fmla="*/ 2795 h 4473"/>
                  <a:gd name="T18" fmla="*/ 505 w 4126"/>
                  <a:gd name="T19" fmla="*/ 2662 h 4473"/>
                  <a:gd name="T20" fmla="*/ 0 w 4126"/>
                  <a:gd name="T21" fmla="*/ 1784 h 4473"/>
                  <a:gd name="T22" fmla="*/ 3087 w 4126"/>
                  <a:gd name="T23" fmla="*/ 0 h 4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126" h="4473">
                    <a:moveTo>
                      <a:pt x="3087" y="0"/>
                    </a:moveTo>
                    <a:lnTo>
                      <a:pt x="3087" y="0"/>
                    </a:lnTo>
                    <a:cubicBezTo>
                      <a:pt x="3592" y="879"/>
                      <a:pt x="3592" y="879"/>
                      <a:pt x="3592" y="879"/>
                    </a:cubicBezTo>
                    <a:cubicBezTo>
                      <a:pt x="3805" y="773"/>
                      <a:pt x="3805" y="773"/>
                      <a:pt x="3805" y="773"/>
                    </a:cubicBezTo>
                    <a:cubicBezTo>
                      <a:pt x="3965" y="666"/>
                      <a:pt x="4125" y="799"/>
                      <a:pt x="4098" y="986"/>
                    </a:cubicBezTo>
                    <a:cubicBezTo>
                      <a:pt x="3672" y="4206"/>
                      <a:pt x="3672" y="4206"/>
                      <a:pt x="3672" y="4206"/>
                    </a:cubicBezTo>
                    <a:cubicBezTo>
                      <a:pt x="3646" y="4392"/>
                      <a:pt x="3513" y="4472"/>
                      <a:pt x="3327" y="4419"/>
                    </a:cubicBezTo>
                    <a:cubicBezTo>
                      <a:pt x="346" y="3168"/>
                      <a:pt x="346" y="3168"/>
                      <a:pt x="346" y="3168"/>
                    </a:cubicBezTo>
                    <a:cubicBezTo>
                      <a:pt x="159" y="3088"/>
                      <a:pt x="133" y="2875"/>
                      <a:pt x="292" y="2795"/>
                    </a:cubicBezTo>
                    <a:cubicBezTo>
                      <a:pt x="505" y="2662"/>
                      <a:pt x="505" y="2662"/>
                      <a:pt x="505" y="2662"/>
                    </a:cubicBezTo>
                    <a:cubicBezTo>
                      <a:pt x="0" y="1784"/>
                      <a:pt x="0" y="1784"/>
                      <a:pt x="0" y="1784"/>
                    </a:cubicBezTo>
                    <a:cubicBezTo>
                      <a:pt x="1011" y="1199"/>
                      <a:pt x="2049" y="613"/>
                      <a:pt x="3087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0" name="Freeform: Shape 20"/>
              <p:cNvSpPr>
                <a:spLocks/>
              </p:cNvSpPr>
              <p:nvPr/>
            </p:nvSpPr>
            <p:spPr bwMode="auto">
              <a:xfrm>
                <a:off x="2415718" y="3090853"/>
                <a:ext cx="1316724" cy="1220742"/>
              </a:xfrm>
              <a:custGeom>
                <a:avLst/>
                <a:gdLst>
                  <a:gd name="T0" fmla="*/ 6229 w 6230"/>
                  <a:gd name="T1" fmla="*/ 2183 h 5777"/>
                  <a:gd name="T2" fmla="*/ 0 w 6230"/>
                  <a:gd name="T3" fmla="*/ 5776 h 5777"/>
                  <a:gd name="T4" fmla="*/ 0 w 6230"/>
                  <a:gd name="T5" fmla="*/ 1437 h 5777"/>
                  <a:gd name="T6" fmla="*/ 2449 w 6230"/>
                  <a:gd name="T7" fmla="*/ 0 h 5777"/>
                  <a:gd name="T8" fmla="*/ 6229 w 6230"/>
                  <a:gd name="T9" fmla="*/ 2183 h 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30" h="5777">
                    <a:moveTo>
                      <a:pt x="6229" y="2183"/>
                    </a:moveTo>
                    <a:lnTo>
                      <a:pt x="0" y="5776"/>
                    </a:lnTo>
                    <a:lnTo>
                      <a:pt x="0" y="1437"/>
                    </a:lnTo>
                    <a:lnTo>
                      <a:pt x="2449" y="0"/>
                    </a:lnTo>
                    <a:lnTo>
                      <a:pt x="6229" y="2183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6"/>
            <p:cNvGrpSpPr/>
            <p:nvPr/>
          </p:nvGrpSpPr>
          <p:grpSpPr>
            <a:xfrm>
              <a:off x="3307240" y="2672405"/>
              <a:ext cx="1502166" cy="1518939"/>
              <a:chOff x="3307240" y="2615255"/>
              <a:chExt cx="1502166" cy="1518939"/>
            </a:xfrm>
          </p:grpSpPr>
          <p:grpSp>
            <p:nvGrpSpPr>
              <p:cNvPr id="43" name="Group 13"/>
              <p:cNvGrpSpPr/>
              <p:nvPr/>
            </p:nvGrpSpPr>
            <p:grpSpPr>
              <a:xfrm>
                <a:off x="3307240" y="2615255"/>
                <a:ext cx="1502166" cy="1518939"/>
                <a:chOff x="2961790" y="1988458"/>
                <a:chExt cx="1502166" cy="1518939"/>
              </a:xfrm>
              <a:solidFill>
                <a:schemeClr val="accent4"/>
              </a:solidFill>
            </p:grpSpPr>
            <p:sp>
              <p:nvSpPr>
                <p:cNvPr id="45" name="Freeform: Shape 15"/>
                <p:cNvSpPr>
                  <a:spLocks/>
                </p:cNvSpPr>
                <p:nvPr/>
              </p:nvSpPr>
              <p:spPr bwMode="auto">
                <a:xfrm>
                  <a:off x="3602913" y="2264290"/>
                  <a:ext cx="861043" cy="967275"/>
                </a:xfrm>
                <a:custGeom>
                  <a:avLst/>
                  <a:gdLst>
                    <a:gd name="T0" fmla="*/ 0 w 4073"/>
                    <a:gd name="T1" fmla="*/ 505 h 4578"/>
                    <a:gd name="T2" fmla="*/ 0 w 4073"/>
                    <a:gd name="T3" fmla="*/ 505 h 4578"/>
                    <a:gd name="T4" fmla="*/ 1011 w 4073"/>
                    <a:gd name="T5" fmla="*/ 505 h 4578"/>
                    <a:gd name="T6" fmla="*/ 1011 w 4073"/>
                    <a:gd name="T7" fmla="*/ 266 h 4578"/>
                    <a:gd name="T8" fmla="*/ 1357 w 4073"/>
                    <a:gd name="T9" fmla="*/ 107 h 4578"/>
                    <a:gd name="T10" fmla="*/ 3912 w 4073"/>
                    <a:gd name="T11" fmla="*/ 2076 h 4578"/>
                    <a:gd name="T12" fmla="*/ 3912 w 4073"/>
                    <a:gd name="T13" fmla="*/ 2500 h 4578"/>
                    <a:gd name="T14" fmla="*/ 1357 w 4073"/>
                    <a:gd name="T15" fmla="*/ 4470 h 4578"/>
                    <a:gd name="T16" fmla="*/ 1011 w 4073"/>
                    <a:gd name="T17" fmla="*/ 4310 h 4578"/>
                    <a:gd name="T18" fmla="*/ 1011 w 4073"/>
                    <a:gd name="T19" fmla="*/ 4071 h 4578"/>
                    <a:gd name="T20" fmla="*/ 0 w 4073"/>
                    <a:gd name="T21" fmla="*/ 4071 h 4578"/>
                    <a:gd name="T22" fmla="*/ 0 w 4073"/>
                    <a:gd name="T23" fmla="*/ 505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0" y="505"/>
                      </a:moveTo>
                      <a:lnTo>
                        <a:pt x="0" y="505"/>
                      </a:lnTo>
                      <a:cubicBezTo>
                        <a:pt x="1011" y="505"/>
                        <a:pt x="1011" y="505"/>
                        <a:pt x="1011" y="505"/>
                      </a:cubicBezTo>
                      <a:cubicBezTo>
                        <a:pt x="1011" y="266"/>
                        <a:pt x="1011" y="266"/>
                        <a:pt x="1011" y="266"/>
                      </a:cubicBezTo>
                      <a:cubicBezTo>
                        <a:pt x="1011" y="79"/>
                        <a:pt x="1197" y="0"/>
                        <a:pt x="1357" y="107"/>
                      </a:cubicBezTo>
                      <a:cubicBezTo>
                        <a:pt x="3912" y="2076"/>
                        <a:pt x="3912" y="2076"/>
                        <a:pt x="3912" y="2076"/>
                      </a:cubicBezTo>
                      <a:cubicBezTo>
                        <a:pt x="4072" y="2209"/>
                        <a:pt x="4072" y="2368"/>
                        <a:pt x="3912" y="2500"/>
                      </a:cubicBezTo>
                      <a:cubicBezTo>
                        <a:pt x="1357" y="4470"/>
                        <a:pt x="1357" y="4470"/>
                        <a:pt x="1357" y="4470"/>
                      </a:cubicBezTo>
                      <a:cubicBezTo>
                        <a:pt x="1197" y="4577"/>
                        <a:pt x="1011" y="4497"/>
                        <a:pt x="1011" y="4310"/>
                      </a:cubicBezTo>
                      <a:cubicBezTo>
                        <a:pt x="1011" y="4071"/>
                        <a:pt x="1011" y="4071"/>
                        <a:pt x="1011" y="4071"/>
                      </a:cubicBezTo>
                      <a:cubicBezTo>
                        <a:pt x="0" y="4071"/>
                        <a:pt x="0" y="4071"/>
                        <a:pt x="0" y="4071"/>
                      </a:cubicBezTo>
                      <a:cubicBezTo>
                        <a:pt x="0" y="2874"/>
                        <a:pt x="0" y="1703"/>
                        <a:pt x="0" y="50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: Shape 16"/>
                <p:cNvSpPr>
                  <a:spLocks/>
                </p:cNvSpPr>
                <p:nvPr/>
              </p:nvSpPr>
              <p:spPr bwMode="auto">
                <a:xfrm>
                  <a:off x="2961790" y="1988458"/>
                  <a:ext cx="793016" cy="1518939"/>
                </a:xfrm>
                <a:custGeom>
                  <a:avLst/>
                  <a:gdLst>
                    <a:gd name="T0" fmla="*/ 3752 w 3753"/>
                    <a:gd name="T1" fmla="*/ 0 h 7187"/>
                    <a:gd name="T2" fmla="*/ 3752 w 3753"/>
                    <a:gd name="T3" fmla="*/ 7186 h 7187"/>
                    <a:gd name="T4" fmla="*/ 0 w 3753"/>
                    <a:gd name="T5" fmla="*/ 5003 h 7187"/>
                    <a:gd name="T6" fmla="*/ 0 w 3753"/>
                    <a:gd name="T7" fmla="*/ 2183 h 7187"/>
                    <a:gd name="T8" fmla="*/ 3752 w 3753"/>
                    <a:gd name="T9" fmla="*/ 0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3" h="7187">
                      <a:moveTo>
                        <a:pt x="3752" y="0"/>
                      </a:moveTo>
                      <a:lnTo>
                        <a:pt x="3752" y="7186"/>
                      </a:lnTo>
                      <a:lnTo>
                        <a:pt x="0" y="5003"/>
                      </a:lnTo>
                      <a:lnTo>
                        <a:pt x="0" y="2183"/>
                      </a:lnTo>
                      <a:lnTo>
                        <a:pt x="3752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" name="Rectangle 14"/>
              <p:cNvSpPr/>
              <p:nvPr/>
            </p:nvSpPr>
            <p:spPr>
              <a:xfrm>
                <a:off x="3392026" y="3155344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Group 7"/>
            <p:cNvGrpSpPr/>
            <p:nvPr/>
          </p:nvGrpSpPr>
          <p:grpSpPr>
            <a:xfrm>
              <a:off x="2761168" y="1626853"/>
              <a:ext cx="1316724" cy="1462095"/>
              <a:chOff x="2761168" y="1569703"/>
              <a:chExt cx="1316724" cy="1462095"/>
            </a:xfrm>
          </p:grpSpPr>
          <p:grpSp>
            <p:nvGrpSpPr>
              <p:cNvPr id="39" name="Group 9"/>
              <p:cNvGrpSpPr/>
              <p:nvPr/>
            </p:nvGrpSpPr>
            <p:grpSpPr>
              <a:xfrm>
                <a:off x="2761168" y="1569703"/>
                <a:ext cx="1316724" cy="1462095"/>
                <a:chOff x="2415718" y="942906"/>
                <a:chExt cx="1316724" cy="1462095"/>
              </a:xfrm>
              <a:solidFill>
                <a:schemeClr val="accent2"/>
              </a:solidFill>
            </p:grpSpPr>
            <p:sp>
              <p:nvSpPr>
                <p:cNvPr id="41" name="Freeform: Shape 11"/>
                <p:cNvSpPr>
                  <a:spLocks/>
                </p:cNvSpPr>
                <p:nvPr/>
              </p:nvSpPr>
              <p:spPr bwMode="auto">
                <a:xfrm>
                  <a:off x="2669185" y="942906"/>
                  <a:ext cx="872225" cy="944911"/>
                </a:xfrm>
                <a:custGeom>
                  <a:avLst/>
                  <a:gdLst>
                    <a:gd name="T0" fmla="*/ 0 w 4126"/>
                    <a:gd name="T1" fmla="*/ 2687 h 4472"/>
                    <a:gd name="T2" fmla="*/ 0 w 4126"/>
                    <a:gd name="T3" fmla="*/ 2687 h 4472"/>
                    <a:gd name="T4" fmla="*/ 505 w 4126"/>
                    <a:gd name="T5" fmla="*/ 1809 h 4472"/>
                    <a:gd name="T6" fmla="*/ 292 w 4126"/>
                    <a:gd name="T7" fmla="*/ 1677 h 4472"/>
                    <a:gd name="T8" fmla="*/ 346 w 4126"/>
                    <a:gd name="T9" fmla="*/ 1303 h 4472"/>
                    <a:gd name="T10" fmla="*/ 3327 w 4126"/>
                    <a:gd name="T11" fmla="*/ 52 h 4472"/>
                    <a:gd name="T12" fmla="*/ 3672 w 4126"/>
                    <a:gd name="T13" fmla="*/ 265 h 4472"/>
                    <a:gd name="T14" fmla="*/ 4098 w 4126"/>
                    <a:gd name="T15" fmla="*/ 3486 h 4472"/>
                    <a:gd name="T16" fmla="*/ 3805 w 4126"/>
                    <a:gd name="T17" fmla="*/ 3699 h 4472"/>
                    <a:gd name="T18" fmla="*/ 3592 w 4126"/>
                    <a:gd name="T19" fmla="*/ 3593 h 4472"/>
                    <a:gd name="T20" fmla="*/ 3087 w 4126"/>
                    <a:gd name="T21" fmla="*/ 4471 h 4472"/>
                    <a:gd name="T22" fmla="*/ 0 w 4126"/>
                    <a:gd name="T23" fmla="*/ 2687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0" y="2687"/>
                      </a:moveTo>
                      <a:lnTo>
                        <a:pt x="0" y="2687"/>
                      </a:lnTo>
                      <a:cubicBezTo>
                        <a:pt x="505" y="1809"/>
                        <a:pt x="505" y="1809"/>
                        <a:pt x="505" y="1809"/>
                      </a:cubicBezTo>
                      <a:cubicBezTo>
                        <a:pt x="292" y="1677"/>
                        <a:pt x="292" y="1677"/>
                        <a:pt x="292" y="1677"/>
                      </a:cubicBezTo>
                      <a:cubicBezTo>
                        <a:pt x="133" y="1596"/>
                        <a:pt x="159" y="1384"/>
                        <a:pt x="346" y="1303"/>
                      </a:cubicBezTo>
                      <a:cubicBezTo>
                        <a:pt x="3327" y="52"/>
                        <a:pt x="3327" y="52"/>
                        <a:pt x="3327" y="52"/>
                      </a:cubicBezTo>
                      <a:cubicBezTo>
                        <a:pt x="3513" y="0"/>
                        <a:pt x="3646" y="80"/>
                        <a:pt x="3672" y="265"/>
                      </a:cubicBezTo>
                      <a:cubicBezTo>
                        <a:pt x="4098" y="3486"/>
                        <a:pt x="4098" y="3486"/>
                        <a:pt x="4098" y="3486"/>
                      </a:cubicBezTo>
                      <a:cubicBezTo>
                        <a:pt x="4125" y="3672"/>
                        <a:pt x="3965" y="3806"/>
                        <a:pt x="3805" y="3699"/>
                      </a:cubicBezTo>
                      <a:cubicBezTo>
                        <a:pt x="3592" y="3593"/>
                        <a:pt x="3592" y="3593"/>
                        <a:pt x="3592" y="3593"/>
                      </a:cubicBezTo>
                      <a:cubicBezTo>
                        <a:pt x="3087" y="4471"/>
                        <a:pt x="3087" y="4471"/>
                        <a:pt x="3087" y="4471"/>
                      </a:cubicBezTo>
                      <a:cubicBezTo>
                        <a:pt x="2049" y="3858"/>
                        <a:pt x="1037" y="3273"/>
                        <a:pt x="0" y="2687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: Shape 12"/>
                <p:cNvSpPr>
                  <a:spLocks/>
                </p:cNvSpPr>
                <p:nvPr/>
              </p:nvSpPr>
              <p:spPr bwMode="auto">
                <a:xfrm>
                  <a:off x="2415718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0 h 5776"/>
                    <a:gd name="T2" fmla="*/ 6229 w 6230"/>
                    <a:gd name="T3" fmla="*/ 3593 h 5776"/>
                    <a:gd name="T4" fmla="*/ 2449 w 6230"/>
                    <a:gd name="T5" fmla="*/ 5775 h 5776"/>
                    <a:gd name="T6" fmla="*/ 0 w 6230"/>
                    <a:gd name="T7" fmla="*/ 4338 h 5776"/>
                    <a:gd name="T8" fmla="*/ 0 w 6230"/>
                    <a:gd name="T9" fmla="*/ 0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0"/>
                      </a:moveTo>
                      <a:lnTo>
                        <a:pt x="6229" y="3593"/>
                      </a:lnTo>
                      <a:lnTo>
                        <a:pt x="2449" y="5775"/>
                      </a:lnTo>
                      <a:lnTo>
                        <a:pt x="0" y="433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0" name="Rectangle 10"/>
              <p:cNvSpPr/>
              <p:nvPr/>
            </p:nvSpPr>
            <p:spPr>
              <a:xfrm>
                <a:off x="2869642" y="228378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8" name="Oval 8"/>
            <p:cNvSpPr/>
            <p:nvPr/>
          </p:nvSpPr>
          <p:spPr>
            <a:xfrm>
              <a:off x="2103737" y="2770326"/>
              <a:ext cx="1323267" cy="1323267"/>
            </a:xfrm>
            <a:prstGeom prst="ellipse">
              <a:avLst/>
            </a:prstGeom>
            <a:solidFill>
              <a:schemeClr val="bg2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25000" lnSpcReduction="20000"/>
            </a:bodyPr>
            <a:lstStyle/>
            <a:p>
              <a:pPr algn="ctr"/>
              <a:endParaRPr lang="en-US" sz="4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Group 95"/>
          <p:cNvGrpSpPr/>
          <p:nvPr/>
        </p:nvGrpSpPr>
        <p:grpSpPr>
          <a:xfrm>
            <a:off x="539553" y="1393357"/>
            <a:ext cx="4752528" cy="1610441"/>
            <a:chOff x="1304776" y="1571034"/>
            <a:chExt cx="5652127" cy="1647924"/>
          </a:xfrm>
        </p:grpSpPr>
        <p:sp>
          <p:nvSpPr>
            <p:cNvPr id="19" name="Rectangle 108"/>
            <p:cNvSpPr/>
            <p:nvPr/>
          </p:nvSpPr>
          <p:spPr>
            <a:xfrm>
              <a:off x="1346697" y="1571034"/>
              <a:ext cx="5610206" cy="1647924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l"/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圆周率</a:t>
              </a:r>
            </a:p>
            <a:p>
              <a:endParaRPr lang="en-US" altLang="zh-CN" sz="8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endParaRPr lang="en-US" altLang="zh-CN" sz="8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200" dirty="0">
                  <a:solidFill>
                    <a:srgbClr val="333333"/>
                  </a:solidFill>
                  <a:latin typeface="Helvetica Neue"/>
                </a:rPr>
                <a:t>它是一个无理数，即无限不循环小数。</a:t>
              </a:r>
              <a:endParaRPr lang="en-US" altLang="zh-CN" sz="1200" dirty="0">
                <a:solidFill>
                  <a:srgbClr val="333333"/>
                </a:solidFill>
                <a:latin typeface="Helvetica Neue"/>
              </a:endParaRPr>
            </a:p>
            <a:p>
              <a:pPr algn="l"/>
              <a:r>
                <a:rPr lang="zh-CN" altLang="en-US" sz="1200" dirty="0">
                  <a:solidFill>
                    <a:srgbClr val="333333"/>
                  </a:solidFill>
                  <a:latin typeface="Helvetica Neue"/>
                </a:rPr>
                <a:t>圆的周长与直径的比值、用希腊字母</a:t>
              </a:r>
              <a:r>
                <a:rPr lang="en-US" altLang="zh-CN" sz="1200" dirty="0">
                  <a:solidFill>
                    <a:srgbClr val="333333"/>
                  </a:solidFill>
                  <a:latin typeface="Helvetica Neue"/>
                </a:rPr>
                <a:t>π</a:t>
              </a:r>
              <a:r>
                <a:rPr lang="zh-CN" altLang="en-US" sz="1200" dirty="0">
                  <a:solidFill>
                    <a:srgbClr val="333333"/>
                  </a:solidFill>
                  <a:latin typeface="Helvetica Neue"/>
                </a:rPr>
                <a:t>表示</a:t>
              </a:r>
              <a:endParaRPr lang="en-US" altLang="zh-CN" sz="1200" dirty="0">
                <a:solidFill>
                  <a:srgbClr val="333333"/>
                </a:solidFill>
                <a:latin typeface="Helvetica Neue"/>
              </a:endParaRPr>
            </a:p>
            <a:p>
              <a:pPr algn="l"/>
              <a:r>
                <a:rPr lang="zh-CN" altLang="en-US" sz="1200" dirty="0">
                  <a:solidFill>
                    <a:srgbClr val="333333"/>
                  </a:solidFill>
                  <a:latin typeface="Helvetica Neue"/>
                </a:rPr>
                <a:t>是一个在数学及物理学中普遍存在的数学常数</a:t>
              </a:r>
              <a:endParaRPr lang="en-US" altLang="zh-CN" sz="1200" dirty="0">
                <a:solidFill>
                  <a:srgbClr val="333333"/>
                </a:solidFill>
                <a:latin typeface="Helvetica Neue"/>
              </a:endParaRPr>
            </a:p>
            <a:p>
              <a:pPr algn="l"/>
              <a:r>
                <a:rPr lang="en-US" altLang="zh-CN" sz="1200" dirty="0">
                  <a:solidFill>
                    <a:srgbClr val="333333"/>
                  </a:solidFill>
                  <a:latin typeface="Helvetica Neue"/>
                </a:rPr>
                <a:t>π</a:t>
              </a:r>
              <a:r>
                <a:rPr lang="zh-CN" altLang="en-US" sz="1200" dirty="0">
                  <a:solidFill>
                    <a:srgbClr val="333333"/>
                  </a:solidFill>
                  <a:latin typeface="Helvetica Neue"/>
                </a:rPr>
                <a:t>也等于圆形之面积与半径平方之比，是精确计算圆周长、圆面积、</a:t>
              </a:r>
              <a:endParaRPr lang="en-US" altLang="zh-CN" sz="1200" dirty="0">
                <a:solidFill>
                  <a:srgbClr val="333333"/>
                </a:solidFill>
                <a:latin typeface="Helvetica Neue"/>
              </a:endParaRPr>
            </a:p>
            <a:p>
              <a:pPr algn="l"/>
              <a:r>
                <a:rPr lang="zh-CN" altLang="en-US" sz="1200" dirty="0">
                  <a:solidFill>
                    <a:srgbClr val="333333"/>
                  </a:solidFill>
                  <a:latin typeface="Helvetica Neue"/>
                </a:rPr>
                <a:t>球体积等几何形状的关键值</a:t>
              </a:r>
              <a:endParaRPr lang="en-US" altLang="zh-CN" sz="1200" dirty="0">
                <a:solidFill>
                  <a:srgbClr val="333333"/>
                </a:solidFill>
                <a:latin typeface="Helvetica Neue"/>
              </a:endParaRPr>
            </a:p>
          </p:txBody>
        </p:sp>
        <p:cxnSp>
          <p:nvCxnSpPr>
            <p:cNvPr id="10" name="Straight Connector 99"/>
            <p:cNvCxnSpPr>
              <a:cxnSpLocks/>
            </p:cNvCxnSpPr>
            <p:nvPr/>
          </p:nvCxnSpPr>
          <p:spPr>
            <a:xfrm>
              <a:off x="1304776" y="3071590"/>
              <a:ext cx="5395211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圆周率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6D10B04-4D6E-465A-A2C1-359B20B15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168" y="1781690"/>
            <a:ext cx="1955371" cy="122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24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>
          <a:xfrm>
            <a:off x="8172400" y="175643"/>
            <a:ext cx="868415" cy="739923"/>
            <a:chOff x="657949" y="1626853"/>
            <a:chExt cx="4151457" cy="3610043"/>
          </a:xfrm>
        </p:grpSpPr>
        <p:grpSp>
          <p:nvGrpSpPr>
            <p:cNvPr id="32" name="Group 2"/>
            <p:cNvGrpSpPr/>
            <p:nvPr/>
          </p:nvGrpSpPr>
          <p:grpSpPr>
            <a:xfrm>
              <a:off x="1389463" y="1626853"/>
              <a:ext cx="1316724" cy="1462095"/>
              <a:chOff x="1389463" y="1569703"/>
              <a:chExt cx="1316724" cy="1462095"/>
            </a:xfrm>
          </p:grpSpPr>
          <p:grpSp>
            <p:nvGrpSpPr>
              <p:cNvPr id="59" name="Group 29"/>
              <p:cNvGrpSpPr/>
              <p:nvPr/>
            </p:nvGrpSpPr>
            <p:grpSpPr>
              <a:xfrm>
                <a:off x="1389463" y="1569703"/>
                <a:ext cx="1316724" cy="1462095"/>
                <a:chOff x="1044013" y="942906"/>
                <a:chExt cx="1316724" cy="1462095"/>
              </a:xfrm>
              <a:solidFill>
                <a:schemeClr val="accent1"/>
              </a:solidFill>
            </p:grpSpPr>
            <p:sp>
              <p:nvSpPr>
                <p:cNvPr id="61" name="Freeform: Shape 31"/>
                <p:cNvSpPr>
                  <a:spLocks/>
                </p:cNvSpPr>
                <p:nvPr/>
              </p:nvSpPr>
              <p:spPr bwMode="auto">
                <a:xfrm>
                  <a:off x="1235045" y="942906"/>
                  <a:ext cx="872225" cy="944911"/>
                </a:xfrm>
                <a:custGeom>
                  <a:avLst/>
                  <a:gdLst>
                    <a:gd name="T0" fmla="*/ 1038 w 4126"/>
                    <a:gd name="T1" fmla="*/ 4471 h 4472"/>
                    <a:gd name="T2" fmla="*/ 1038 w 4126"/>
                    <a:gd name="T3" fmla="*/ 4471 h 4472"/>
                    <a:gd name="T4" fmla="*/ 532 w 4126"/>
                    <a:gd name="T5" fmla="*/ 3593 h 4472"/>
                    <a:gd name="T6" fmla="*/ 319 w 4126"/>
                    <a:gd name="T7" fmla="*/ 3699 h 4472"/>
                    <a:gd name="T8" fmla="*/ 26 w 4126"/>
                    <a:gd name="T9" fmla="*/ 3486 h 4472"/>
                    <a:gd name="T10" fmla="*/ 452 w 4126"/>
                    <a:gd name="T11" fmla="*/ 265 h 4472"/>
                    <a:gd name="T12" fmla="*/ 798 w 4126"/>
                    <a:gd name="T13" fmla="*/ 52 h 4472"/>
                    <a:gd name="T14" fmla="*/ 3779 w 4126"/>
                    <a:gd name="T15" fmla="*/ 1303 h 4472"/>
                    <a:gd name="T16" fmla="*/ 3832 w 4126"/>
                    <a:gd name="T17" fmla="*/ 1677 h 4472"/>
                    <a:gd name="T18" fmla="*/ 3619 w 4126"/>
                    <a:gd name="T19" fmla="*/ 1809 h 4472"/>
                    <a:gd name="T20" fmla="*/ 4125 w 4126"/>
                    <a:gd name="T21" fmla="*/ 2687 h 4472"/>
                    <a:gd name="T22" fmla="*/ 1038 w 4126"/>
                    <a:gd name="T23" fmla="*/ 4471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1038" y="4471"/>
                      </a:moveTo>
                      <a:lnTo>
                        <a:pt x="1038" y="4471"/>
                      </a:lnTo>
                      <a:cubicBezTo>
                        <a:pt x="532" y="3593"/>
                        <a:pt x="532" y="3593"/>
                        <a:pt x="532" y="3593"/>
                      </a:cubicBezTo>
                      <a:cubicBezTo>
                        <a:pt x="319" y="3699"/>
                        <a:pt x="319" y="3699"/>
                        <a:pt x="319" y="3699"/>
                      </a:cubicBezTo>
                      <a:cubicBezTo>
                        <a:pt x="159" y="3806"/>
                        <a:pt x="0" y="3672"/>
                        <a:pt x="26" y="3486"/>
                      </a:cubicBezTo>
                      <a:cubicBezTo>
                        <a:pt x="452" y="265"/>
                        <a:pt x="452" y="265"/>
                        <a:pt x="452" y="265"/>
                      </a:cubicBezTo>
                      <a:cubicBezTo>
                        <a:pt x="478" y="80"/>
                        <a:pt x="611" y="0"/>
                        <a:pt x="798" y="52"/>
                      </a:cubicBezTo>
                      <a:cubicBezTo>
                        <a:pt x="3779" y="1303"/>
                        <a:pt x="3779" y="1303"/>
                        <a:pt x="3779" y="1303"/>
                      </a:cubicBezTo>
                      <a:cubicBezTo>
                        <a:pt x="3965" y="1384"/>
                        <a:pt x="3991" y="1596"/>
                        <a:pt x="3832" y="1677"/>
                      </a:cubicBezTo>
                      <a:cubicBezTo>
                        <a:pt x="3619" y="1809"/>
                        <a:pt x="3619" y="1809"/>
                        <a:pt x="3619" y="1809"/>
                      </a:cubicBezTo>
                      <a:cubicBezTo>
                        <a:pt x="4125" y="2687"/>
                        <a:pt x="4125" y="2687"/>
                        <a:pt x="4125" y="2687"/>
                      </a:cubicBezTo>
                      <a:cubicBezTo>
                        <a:pt x="3087" y="3273"/>
                        <a:pt x="2075" y="3858"/>
                        <a:pt x="1038" y="4471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Freeform: Shape 32"/>
                <p:cNvSpPr>
                  <a:spLocks/>
                </p:cNvSpPr>
                <p:nvPr/>
              </p:nvSpPr>
              <p:spPr bwMode="auto">
                <a:xfrm>
                  <a:off x="1044013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3593 h 5776"/>
                    <a:gd name="T2" fmla="*/ 6229 w 6230"/>
                    <a:gd name="T3" fmla="*/ 0 h 5776"/>
                    <a:gd name="T4" fmla="*/ 6229 w 6230"/>
                    <a:gd name="T5" fmla="*/ 4338 h 5776"/>
                    <a:gd name="T6" fmla="*/ 3780 w 6230"/>
                    <a:gd name="T7" fmla="*/ 5775 h 5776"/>
                    <a:gd name="T8" fmla="*/ 0 w 6230"/>
                    <a:gd name="T9" fmla="*/ 3593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3593"/>
                      </a:moveTo>
                      <a:lnTo>
                        <a:pt x="6229" y="0"/>
                      </a:lnTo>
                      <a:lnTo>
                        <a:pt x="6229" y="4338"/>
                      </a:lnTo>
                      <a:lnTo>
                        <a:pt x="3780" y="5775"/>
                      </a:lnTo>
                      <a:lnTo>
                        <a:pt x="0" y="3593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0" name="Rectangle 30"/>
              <p:cNvSpPr/>
              <p:nvPr/>
            </p:nvSpPr>
            <p:spPr>
              <a:xfrm>
                <a:off x="1802796" y="225134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Group 3"/>
            <p:cNvGrpSpPr/>
            <p:nvPr/>
          </p:nvGrpSpPr>
          <p:grpSpPr>
            <a:xfrm>
              <a:off x="657949" y="2672405"/>
              <a:ext cx="1502165" cy="1518939"/>
              <a:chOff x="657949" y="2615255"/>
              <a:chExt cx="1502165" cy="1518939"/>
            </a:xfrm>
          </p:grpSpPr>
          <p:grpSp>
            <p:nvGrpSpPr>
              <p:cNvPr id="55" name="Group 25"/>
              <p:cNvGrpSpPr/>
              <p:nvPr/>
            </p:nvGrpSpPr>
            <p:grpSpPr>
              <a:xfrm>
                <a:off x="657949" y="2615255"/>
                <a:ext cx="1502165" cy="1518939"/>
                <a:chOff x="657949" y="2615255"/>
                <a:chExt cx="1502165" cy="1518939"/>
              </a:xfrm>
            </p:grpSpPr>
            <p:sp>
              <p:nvSpPr>
                <p:cNvPr id="57" name="Freeform: Shape 27"/>
                <p:cNvSpPr>
                  <a:spLocks/>
                </p:cNvSpPr>
                <p:nvPr/>
              </p:nvSpPr>
              <p:spPr bwMode="auto">
                <a:xfrm>
                  <a:off x="657949" y="2891087"/>
                  <a:ext cx="861043" cy="967275"/>
                </a:xfrm>
                <a:custGeom>
                  <a:avLst/>
                  <a:gdLst>
                    <a:gd name="T0" fmla="*/ 4072 w 4073"/>
                    <a:gd name="T1" fmla="*/ 4071 h 4578"/>
                    <a:gd name="T2" fmla="*/ 4072 w 4073"/>
                    <a:gd name="T3" fmla="*/ 4071 h 4578"/>
                    <a:gd name="T4" fmla="*/ 3061 w 4073"/>
                    <a:gd name="T5" fmla="*/ 4071 h 4578"/>
                    <a:gd name="T6" fmla="*/ 3061 w 4073"/>
                    <a:gd name="T7" fmla="*/ 4310 h 4578"/>
                    <a:gd name="T8" fmla="*/ 2714 w 4073"/>
                    <a:gd name="T9" fmla="*/ 4470 h 4578"/>
                    <a:gd name="T10" fmla="*/ 159 w 4073"/>
                    <a:gd name="T11" fmla="*/ 2500 h 4578"/>
                    <a:gd name="T12" fmla="*/ 159 w 4073"/>
                    <a:gd name="T13" fmla="*/ 2076 h 4578"/>
                    <a:gd name="T14" fmla="*/ 2714 w 4073"/>
                    <a:gd name="T15" fmla="*/ 107 h 4578"/>
                    <a:gd name="T16" fmla="*/ 3061 w 4073"/>
                    <a:gd name="T17" fmla="*/ 266 h 4578"/>
                    <a:gd name="T18" fmla="*/ 3061 w 4073"/>
                    <a:gd name="T19" fmla="*/ 505 h 4578"/>
                    <a:gd name="T20" fmla="*/ 4072 w 4073"/>
                    <a:gd name="T21" fmla="*/ 505 h 4578"/>
                    <a:gd name="T22" fmla="*/ 4072 w 4073"/>
                    <a:gd name="T23" fmla="*/ 4071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4072" y="4071"/>
                      </a:moveTo>
                      <a:lnTo>
                        <a:pt x="4072" y="4071"/>
                      </a:lnTo>
                      <a:cubicBezTo>
                        <a:pt x="3061" y="4071"/>
                        <a:pt x="3061" y="4071"/>
                        <a:pt x="3061" y="4071"/>
                      </a:cubicBezTo>
                      <a:cubicBezTo>
                        <a:pt x="3061" y="4310"/>
                        <a:pt x="3061" y="4310"/>
                        <a:pt x="3061" y="4310"/>
                      </a:cubicBezTo>
                      <a:cubicBezTo>
                        <a:pt x="3061" y="4497"/>
                        <a:pt x="2874" y="4577"/>
                        <a:pt x="2714" y="4470"/>
                      </a:cubicBezTo>
                      <a:cubicBezTo>
                        <a:pt x="159" y="2500"/>
                        <a:pt x="159" y="2500"/>
                        <a:pt x="159" y="2500"/>
                      </a:cubicBezTo>
                      <a:cubicBezTo>
                        <a:pt x="0" y="2368"/>
                        <a:pt x="0" y="2209"/>
                        <a:pt x="159" y="2076"/>
                      </a:cubicBezTo>
                      <a:cubicBezTo>
                        <a:pt x="2714" y="107"/>
                        <a:pt x="2714" y="107"/>
                        <a:pt x="2714" y="107"/>
                      </a:cubicBezTo>
                      <a:cubicBezTo>
                        <a:pt x="2874" y="0"/>
                        <a:pt x="3061" y="79"/>
                        <a:pt x="3061" y="266"/>
                      </a:cubicBezTo>
                      <a:cubicBezTo>
                        <a:pt x="3061" y="505"/>
                        <a:pt x="3061" y="505"/>
                        <a:pt x="3061" y="505"/>
                      </a:cubicBezTo>
                      <a:cubicBezTo>
                        <a:pt x="4072" y="505"/>
                        <a:pt x="4072" y="505"/>
                        <a:pt x="4072" y="505"/>
                      </a:cubicBezTo>
                      <a:cubicBezTo>
                        <a:pt x="4072" y="1703"/>
                        <a:pt x="4072" y="2874"/>
                        <a:pt x="4072" y="4071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Freeform: Shape 28"/>
                <p:cNvSpPr>
                  <a:spLocks/>
                </p:cNvSpPr>
                <p:nvPr/>
              </p:nvSpPr>
              <p:spPr bwMode="auto">
                <a:xfrm>
                  <a:off x="1367098" y="2615255"/>
                  <a:ext cx="793016" cy="1518939"/>
                </a:xfrm>
                <a:custGeom>
                  <a:avLst/>
                  <a:gdLst>
                    <a:gd name="T0" fmla="*/ 0 w 3754"/>
                    <a:gd name="T1" fmla="*/ 7186 h 7187"/>
                    <a:gd name="T2" fmla="*/ 0 w 3754"/>
                    <a:gd name="T3" fmla="*/ 0 h 7187"/>
                    <a:gd name="T4" fmla="*/ 3753 w 3754"/>
                    <a:gd name="T5" fmla="*/ 2183 h 7187"/>
                    <a:gd name="T6" fmla="*/ 3753 w 3754"/>
                    <a:gd name="T7" fmla="*/ 5003 h 7187"/>
                    <a:gd name="T8" fmla="*/ 0 w 3754"/>
                    <a:gd name="T9" fmla="*/ 7186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4" h="7187">
                      <a:moveTo>
                        <a:pt x="0" y="7186"/>
                      </a:moveTo>
                      <a:lnTo>
                        <a:pt x="0" y="0"/>
                      </a:lnTo>
                      <a:lnTo>
                        <a:pt x="3753" y="2183"/>
                      </a:lnTo>
                      <a:lnTo>
                        <a:pt x="3753" y="5003"/>
                      </a:lnTo>
                      <a:lnTo>
                        <a:pt x="0" y="7186"/>
                      </a:ln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6" name="Rectangle 26"/>
              <p:cNvSpPr/>
              <p:nvPr/>
            </p:nvSpPr>
            <p:spPr>
              <a:xfrm>
                <a:off x="1298063" y="3216185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Group 4"/>
            <p:cNvGrpSpPr/>
            <p:nvPr/>
          </p:nvGrpSpPr>
          <p:grpSpPr>
            <a:xfrm>
              <a:off x="1389463" y="3774800"/>
              <a:ext cx="1316724" cy="1462096"/>
              <a:chOff x="1389463" y="3717650"/>
              <a:chExt cx="1316724" cy="1462096"/>
            </a:xfrm>
          </p:grpSpPr>
          <p:grpSp>
            <p:nvGrpSpPr>
              <p:cNvPr id="51" name="Group 21"/>
              <p:cNvGrpSpPr/>
              <p:nvPr/>
            </p:nvGrpSpPr>
            <p:grpSpPr>
              <a:xfrm>
                <a:off x="1389463" y="3717650"/>
                <a:ext cx="1316724" cy="1462096"/>
                <a:chOff x="1044013" y="3090853"/>
                <a:chExt cx="1316724" cy="1462096"/>
              </a:xfrm>
              <a:solidFill>
                <a:schemeClr val="accent5"/>
              </a:solidFill>
            </p:grpSpPr>
            <p:sp>
              <p:nvSpPr>
                <p:cNvPr id="53" name="Freeform: Shape 23"/>
                <p:cNvSpPr>
                  <a:spLocks/>
                </p:cNvSpPr>
                <p:nvPr/>
              </p:nvSpPr>
              <p:spPr bwMode="auto">
                <a:xfrm>
                  <a:off x="1235045" y="3608038"/>
                  <a:ext cx="872225" cy="944911"/>
                </a:xfrm>
                <a:custGeom>
                  <a:avLst/>
                  <a:gdLst>
                    <a:gd name="T0" fmla="*/ 4125 w 4126"/>
                    <a:gd name="T1" fmla="*/ 1784 h 4473"/>
                    <a:gd name="T2" fmla="*/ 4125 w 4126"/>
                    <a:gd name="T3" fmla="*/ 1784 h 4473"/>
                    <a:gd name="T4" fmla="*/ 3619 w 4126"/>
                    <a:gd name="T5" fmla="*/ 2662 h 4473"/>
                    <a:gd name="T6" fmla="*/ 3832 w 4126"/>
                    <a:gd name="T7" fmla="*/ 2795 h 4473"/>
                    <a:gd name="T8" fmla="*/ 3779 w 4126"/>
                    <a:gd name="T9" fmla="*/ 3168 h 4473"/>
                    <a:gd name="T10" fmla="*/ 798 w 4126"/>
                    <a:gd name="T11" fmla="*/ 4419 h 4473"/>
                    <a:gd name="T12" fmla="*/ 452 w 4126"/>
                    <a:gd name="T13" fmla="*/ 4206 h 4473"/>
                    <a:gd name="T14" fmla="*/ 26 w 4126"/>
                    <a:gd name="T15" fmla="*/ 986 h 4473"/>
                    <a:gd name="T16" fmla="*/ 319 w 4126"/>
                    <a:gd name="T17" fmla="*/ 773 h 4473"/>
                    <a:gd name="T18" fmla="*/ 532 w 4126"/>
                    <a:gd name="T19" fmla="*/ 879 h 4473"/>
                    <a:gd name="T20" fmla="*/ 1038 w 4126"/>
                    <a:gd name="T21" fmla="*/ 0 h 4473"/>
                    <a:gd name="T22" fmla="*/ 4125 w 4126"/>
                    <a:gd name="T23" fmla="*/ 1784 h 4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3">
                      <a:moveTo>
                        <a:pt x="4125" y="1784"/>
                      </a:moveTo>
                      <a:lnTo>
                        <a:pt x="4125" y="1784"/>
                      </a:lnTo>
                      <a:cubicBezTo>
                        <a:pt x="3619" y="2662"/>
                        <a:pt x="3619" y="2662"/>
                        <a:pt x="3619" y="2662"/>
                      </a:cubicBezTo>
                      <a:cubicBezTo>
                        <a:pt x="3832" y="2795"/>
                        <a:pt x="3832" y="2795"/>
                        <a:pt x="3832" y="2795"/>
                      </a:cubicBezTo>
                      <a:cubicBezTo>
                        <a:pt x="3991" y="2875"/>
                        <a:pt x="3965" y="3088"/>
                        <a:pt x="3779" y="3168"/>
                      </a:cubicBezTo>
                      <a:cubicBezTo>
                        <a:pt x="798" y="4419"/>
                        <a:pt x="798" y="4419"/>
                        <a:pt x="798" y="4419"/>
                      </a:cubicBezTo>
                      <a:cubicBezTo>
                        <a:pt x="611" y="4472"/>
                        <a:pt x="478" y="4392"/>
                        <a:pt x="452" y="4206"/>
                      </a:cubicBezTo>
                      <a:cubicBezTo>
                        <a:pt x="26" y="986"/>
                        <a:pt x="26" y="986"/>
                        <a:pt x="26" y="986"/>
                      </a:cubicBezTo>
                      <a:cubicBezTo>
                        <a:pt x="0" y="799"/>
                        <a:pt x="159" y="666"/>
                        <a:pt x="319" y="773"/>
                      </a:cubicBezTo>
                      <a:cubicBezTo>
                        <a:pt x="532" y="879"/>
                        <a:pt x="532" y="879"/>
                        <a:pt x="532" y="879"/>
                      </a:cubicBezTo>
                      <a:cubicBezTo>
                        <a:pt x="1038" y="0"/>
                        <a:pt x="1038" y="0"/>
                        <a:pt x="1038" y="0"/>
                      </a:cubicBezTo>
                      <a:cubicBezTo>
                        <a:pt x="2075" y="613"/>
                        <a:pt x="3087" y="1199"/>
                        <a:pt x="4125" y="178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Freeform: Shape 24"/>
                <p:cNvSpPr>
                  <a:spLocks/>
                </p:cNvSpPr>
                <p:nvPr/>
              </p:nvSpPr>
              <p:spPr bwMode="auto">
                <a:xfrm>
                  <a:off x="1044013" y="3090853"/>
                  <a:ext cx="1316724" cy="1220742"/>
                </a:xfrm>
                <a:custGeom>
                  <a:avLst/>
                  <a:gdLst>
                    <a:gd name="T0" fmla="*/ 6229 w 6230"/>
                    <a:gd name="T1" fmla="*/ 5776 h 5777"/>
                    <a:gd name="T2" fmla="*/ 0 w 6230"/>
                    <a:gd name="T3" fmla="*/ 2183 h 5777"/>
                    <a:gd name="T4" fmla="*/ 3780 w 6230"/>
                    <a:gd name="T5" fmla="*/ 0 h 5777"/>
                    <a:gd name="T6" fmla="*/ 6229 w 6230"/>
                    <a:gd name="T7" fmla="*/ 1437 h 5777"/>
                    <a:gd name="T8" fmla="*/ 6229 w 6230"/>
                    <a:gd name="T9" fmla="*/ 5776 h 57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7">
                      <a:moveTo>
                        <a:pt x="6229" y="5776"/>
                      </a:moveTo>
                      <a:lnTo>
                        <a:pt x="0" y="2183"/>
                      </a:lnTo>
                      <a:lnTo>
                        <a:pt x="3780" y="0"/>
                      </a:lnTo>
                      <a:lnTo>
                        <a:pt x="6229" y="1437"/>
                      </a:lnTo>
                      <a:lnTo>
                        <a:pt x="6229" y="5776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2" name="Rectangle 22"/>
              <p:cNvSpPr/>
              <p:nvPr/>
            </p:nvSpPr>
            <p:spPr>
              <a:xfrm>
                <a:off x="1802796" y="4076243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Group 17"/>
            <p:cNvGrpSpPr/>
            <p:nvPr/>
          </p:nvGrpSpPr>
          <p:grpSpPr>
            <a:xfrm>
              <a:off x="2761168" y="3774799"/>
              <a:ext cx="1316724" cy="1462097"/>
              <a:chOff x="2415718" y="3090853"/>
              <a:chExt cx="1316724" cy="1462096"/>
            </a:xfrm>
            <a:solidFill>
              <a:schemeClr val="tx2"/>
            </a:solidFill>
          </p:grpSpPr>
          <p:sp>
            <p:nvSpPr>
              <p:cNvPr id="49" name="Freeform: Shape 19"/>
              <p:cNvSpPr>
                <a:spLocks/>
              </p:cNvSpPr>
              <p:nvPr/>
            </p:nvSpPr>
            <p:spPr bwMode="auto">
              <a:xfrm>
                <a:off x="2669185" y="3608038"/>
                <a:ext cx="872225" cy="944911"/>
              </a:xfrm>
              <a:custGeom>
                <a:avLst/>
                <a:gdLst>
                  <a:gd name="T0" fmla="*/ 3087 w 4126"/>
                  <a:gd name="T1" fmla="*/ 0 h 4473"/>
                  <a:gd name="T2" fmla="*/ 3087 w 4126"/>
                  <a:gd name="T3" fmla="*/ 0 h 4473"/>
                  <a:gd name="T4" fmla="*/ 3592 w 4126"/>
                  <a:gd name="T5" fmla="*/ 879 h 4473"/>
                  <a:gd name="T6" fmla="*/ 3805 w 4126"/>
                  <a:gd name="T7" fmla="*/ 773 h 4473"/>
                  <a:gd name="T8" fmla="*/ 4098 w 4126"/>
                  <a:gd name="T9" fmla="*/ 986 h 4473"/>
                  <a:gd name="T10" fmla="*/ 3672 w 4126"/>
                  <a:gd name="T11" fmla="*/ 4206 h 4473"/>
                  <a:gd name="T12" fmla="*/ 3327 w 4126"/>
                  <a:gd name="T13" fmla="*/ 4419 h 4473"/>
                  <a:gd name="T14" fmla="*/ 346 w 4126"/>
                  <a:gd name="T15" fmla="*/ 3168 h 4473"/>
                  <a:gd name="T16" fmla="*/ 292 w 4126"/>
                  <a:gd name="T17" fmla="*/ 2795 h 4473"/>
                  <a:gd name="T18" fmla="*/ 505 w 4126"/>
                  <a:gd name="T19" fmla="*/ 2662 h 4473"/>
                  <a:gd name="T20" fmla="*/ 0 w 4126"/>
                  <a:gd name="T21" fmla="*/ 1784 h 4473"/>
                  <a:gd name="T22" fmla="*/ 3087 w 4126"/>
                  <a:gd name="T23" fmla="*/ 0 h 4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126" h="4473">
                    <a:moveTo>
                      <a:pt x="3087" y="0"/>
                    </a:moveTo>
                    <a:lnTo>
                      <a:pt x="3087" y="0"/>
                    </a:lnTo>
                    <a:cubicBezTo>
                      <a:pt x="3592" y="879"/>
                      <a:pt x="3592" y="879"/>
                      <a:pt x="3592" y="879"/>
                    </a:cubicBezTo>
                    <a:cubicBezTo>
                      <a:pt x="3805" y="773"/>
                      <a:pt x="3805" y="773"/>
                      <a:pt x="3805" y="773"/>
                    </a:cubicBezTo>
                    <a:cubicBezTo>
                      <a:pt x="3965" y="666"/>
                      <a:pt x="4125" y="799"/>
                      <a:pt x="4098" y="986"/>
                    </a:cubicBezTo>
                    <a:cubicBezTo>
                      <a:pt x="3672" y="4206"/>
                      <a:pt x="3672" y="4206"/>
                      <a:pt x="3672" y="4206"/>
                    </a:cubicBezTo>
                    <a:cubicBezTo>
                      <a:pt x="3646" y="4392"/>
                      <a:pt x="3513" y="4472"/>
                      <a:pt x="3327" y="4419"/>
                    </a:cubicBezTo>
                    <a:cubicBezTo>
                      <a:pt x="346" y="3168"/>
                      <a:pt x="346" y="3168"/>
                      <a:pt x="346" y="3168"/>
                    </a:cubicBezTo>
                    <a:cubicBezTo>
                      <a:pt x="159" y="3088"/>
                      <a:pt x="133" y="2875"/>
                      <a:pt x="292" y="2795"/>
                    </a:cubicBezTo>
                    <a:cubicBezTo>
                      <a:pt x="505" y="2662"/>
                      <a:pt x="505" y="2662"/>
                      <a:pt x="505" y="2662"/>
                    </a:cubicBezTo>
                    <a:cubicBezTo>
                      <a:pt x="0" y="1784"/>
                      <a:pt x="0" y="1784"/>
                      <a:pt x="0" y="1784"/>
                    </a:cubicBezTo>
                    <a:cubicBezTo>
                      <a:pt x="1011" y="1199"/>
                      <a:pt x="2049" y="613"/>
                      <a:pt x="3087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0" name="Freeform: Shape 20"/>
              <p:cNvSpPr>
                <a:spLocks/>
              </p:cNvSpPr>
              <p:nvPr/>
            </p:nvSpPr>
            <p:spPr bwMode="auto">
              <a:xfrm>
                <a:off x="2415718" y="3090853"/>
                <a:ext cx="1316724" cy="1220742"/>
              </a:xfrm>
              <a:custGeom>
                <a:avLst/>
                <a:gdLst>
                  <a:gd name="T0" fmla="*/ 6229 w 6230"/>
                  <a:gd name="T1" fmla="*/ 2183 h 5777"/>
                  <a:gd name="T2" fmla="*/ 0 w 6230"/>
                  <a:gd name="T3" fmla="*/ 5776 h 5777"/>
                  <a:gd name="T4" fmla="*/ 0 w 6230"/>
                  <a:gd name="T5" fmla="*/ 1437 h 5777"/>
                  <a:gd name="T6" fmla="*/ 2449 w 6230"/>
                  <a:gd name="T7" fmla="*/ 0 h 5777"/>
                  <a:gd name="T8" fmla="*/ 6229 w 6230"/>
                  <a:gd name="T9" fmla="*/ 2183 h 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30" h="5777">
                    <a:moveTo>
                      <a:pt x="6229" y="2183"/>
                    </a:moveTo>
                    <a:lnTo>
                      <a:pt x="0" y="5776"/>
                    </a:lnTo>
                    <a:lnTo>
                      <a:pt x="0" y="1437"/>
                    </a:lnTo>
                    <a:lnTo>
                      <a:pt x="2449" y="0"/>
                    </a:lnTo>
                    <a:lnTo>
                      <a:pt x="6229" y="2183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6"/>
            <p:cNvGrpSpPr/>
            <p:nvPr/>
          </p:nvGrpSpPr>
          <p:grpSpPr>
            <a:xfrm>
              <a:off x="3307240" y="2672405"/>
              <a:ext cx="1502166" cy="1518939"/>
              <a:chOff x="3307240" y="2615255"/>
              <a:chExt cx="1502166" cy="1518939"/>
            </a:xfrm>
          </p:grpSpPr>
          <p:grpSp>
            <p:nvGrpSpPr>
              <p:cNvPr id="43" name="Group 13"/>
              <p:cNvGrpSpPr/>
              <p:nvPr/>
            </p:nvGrpSpPr>
            <p:grpSpPr>
              <a:xfrm>
                <a:off x="3307240" y="2615255"/>
                <a:ext cx="1502166" cy="1518939"/>
                <a:chOff x="2961790" y="1988458"/>
                <a:chExt cx="1502166" cy="1518939"/>
              </a:xfrm>
              <a:solidFill>
                <a:schemeClr val="accent4"/>
              </a:solidFill>
            </p:grpSpPr>
            <p:sp>
              <p:nvSpPr>
                <p:cNvPr id="45" name="Freeform: Shape 15"/>
                <p:cNvSpPr>
                  <a:spLocks/>
                </p:cNvSpPr>
                <p:nvPr/>
              </p:nvSpPr>
              <p:spPr bwMode="auto">
                <a:xfrm>
                  <a:off x="3602913" y="2264290"/>
                  <a:ext cx="861043" cy="967275"/>
                </a:xfrm>
                <a:custGeom>
                  <a:avLst/>
                  <a:gdLst>
                    <a:gd name="T0" fmla="*/ 0 w 4073"/>
                    <a:gd name="T1" fmla="*/ 505 h 4578"/>
                    <a:gd name="T2" fmla="*/ 0 w 4073"/>
                    <a:gd name="T3" fmla="*/ 505 h 4578"/>
                    <a:gd name="T4" fmla="*/ 1011 w 4073"/>
                    <a:gd name="T5" fmla="*/ 505 h 4578"/>
                    <a:gd name="T6" fmla="*/ 1011 w 4073"/>
                    <a:gd name="T7" fmla="*/ 266 h 4578"/>
                    <a:gd name="T8" fmla="*/ 1357 w 4073"/>
                    <a:gd name="T9" fmla="*/ 107 h 4578"/>
                    <a:gd name="T10" fmla="*/ 3912 w 4073"/>
                    <a:gd name="T11" fmla="*/ 2076 h 4578"/>
                    <a:gd name="T12" fmla="*/ 3912 w 4073"/>
                    <a:gd name="T13" fmla="*/ 2500 h 4578"/>
                    <a:gd name="T14" fmla="*/ 1357 w 4073"/>
                    <a:gd name="T15" fmla="*/ 4470 h 4578"/>
                    <a:gd name="T16" fmla="*/ 1011 w 4073"/>
                    <a:gd name="T17" fmla="*/ 4310 h 4578"/>
                    <a:gd name="T18" fmla="*/ 1011 w 4073"/>
                    <a:gd name="T19" fmla="*/ 4071 h 4578"/>
                    <a:gd name="T20" fmla="*/ 0 w 4073"/>
                    <a:gd name="T21" fmla="*/ 4071 h 4578"/>
                    <a:gd name="T22" fmla="*/ 0 w 4073"/>
                    <a:gd name="T23" fmla="*/ 505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0" y="505"/>
                      </a:moveTo>
                      <a:lnTo>
                        <a:pt x="0" y="505"/>
                      </a:lnTo>
                      <a:cubicBezTo>
                        <a:pt x="1011" y="505"/>
                        <a:pt x="1011" y="505"/>
                        <a:pt x="1011" y="505"/>
                      </a:cubicBezTo>
                      <a:cubicBezTo>
                        <a:pt x="1011" y="266"/>
                        <a:pt x="1011" y="266"/>
                        <a:pt x="1011" y="266"/>
                      </a:cubicBezTo>
                      <a:cubicBezTo>
                        <a:pt x="1011" y="79"/>
                        <a:pt x="1197" y="0"/>
                        <a:pt x="1357" y="107"/>
                      </a:cubicBezTo>
                      <a:cubicBezTo>
                        <a:pt x="3912" y="2076"/>
                        <a:pt x="3912" y="2076"/>
                        <a:pt x="3912" y="2076"/>
                      </a:cubicBezTo>
                      <a:cubicBezTo>
                        <a:pt x="4072" y="2209"/>
                        <a:pt x="4072" y="2368"/>
                        <a:pt x="3912" y="2500"/>
                      </a:cubicBezTo>
                      <a:cubicBezTo>
                        <a:pt x="1357" y="4470"/>
                        <a:pt x="1357" y="4470"/>
                        <a:pt x="1357" y="4470"/>
                      </a:cubicBezTo>
                      <a:cubicBezTo>
                        <a:pt x="1197" y="4577"/>
                        <a:pt x="1011" y="4497"/>
                        <a:pt x="1011" y="4310"/>
                      </a:cubicBezTo>
                      <a:cubicBezTo>
                        <a:pt x="1011" y="4071"/>
                        <a:pt x="1011" y="4071"/>
                        <a:pt x="1011" y="4071"/>
                      </a:cubicBezTo>
                      <a:cubicBezTo>
                        <a:pt x="0" y="4071"/>
                        <a:pt x="0" y="4071"/>
                        <a:pt x="0" y="4071"/>
                      </a:cubicBezTo>
                      <a:cubicBezTo>
                        <a:pt x="0" y="2874"/>
                        <a:pt x="0" y="1703"/>
                        <a:pt x="0" y="50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: Shape 16"/>
                <p:cNvSpPr>
                  <a:spLocks/>
                </p:cNvSpPr>
                <p:nvPr/>
              </p:nvSpPr>
              <p:spPr bwMode="auto">
                <a:xfrm>
                  <a:off x="2961790" y="1988458"/>
                  <a:ext cx="793016" cy="1518939"/>
                </a:xfrm>
                <a:custGeom>
                  <a:avLst/>
                  <a:gdLst>
                    <a:gd name="T0" fmla="*/ 3752 w 3753"/>
                    <a:gd name="T1" fmla="*/ 0 h 7187"/>
                    <a:gd name="T2" fmla="*/ 3752 w 3753"/>
                    <a:gd name="T3" fmla="*/ 7186 h 7187"/>
                    <a:gd name="T4" fmla="*/ 0 w 3753"/>
                    <a:gd name="T5" fmla="*/ 5003 h 7187"/>
                    <a:gd name="T6" fmla="*/ 0 w 3753"/>
                    <a:gd name="T7" fmla="*/ 2183 h 7187"/>
                    <a:gd name="T8" fmla="*/ 3752 w 3753"/>
                    <a:gd name="T9" fmla="*/ 0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3" h="7187">
                      <a:moveTo>
                        <a:pt x="3752" y="0"/>
                      </a:moveTo>
                      <a:lnTo>
                        <a:pt x="3752" y="7186"/>
                      </a:lnTo>
                      <a:lnTo>
                        <a:pt x="0" y="5003"/>
                      </a:lnTo>
                      <a:lnTo>
                        <a:pt x="0" y="2183"/>
                      </a:lnTo>
                      <a:lnTo>
                        <a:pt x="3752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" name="Rectangle 14"/>
              <p:cNvSpPr/>
              <p:nvPr/>
            </p:nvSpPr>
            <p:spPr>
              <a:xfrm>
                <a:off x="3392026" y="3155344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Group 7"/>
            <p:cNvGrpSpPr/>
            <p:nvPr/>
          </p:nvGrpSpPr>
          <p:grpSpPr>
            <a:xfrm>
              <a:off x="2761168" y="1626853"/>
              <a:ext cx="1316724" cy="1462095"/>
              <a:chOff x="2761168" y="1569703"/>
              <a:chExt cx="1316724" cy="1462095"/>
            </a:xfrm>
          </p:grpSpPr>
          <p:grpSp>
            <p:nvGrpSpPr>
              <p:cNvPr id="39" name="Group 9"/>
              <p:cNvGrpSpPr/>
              <p:nvPr/>
            </p:nvGrpSpPr>
            <p:grpSpPr>
              <a:xfrm>
                <a:off x="2761168" y="1569703"/>
                <a:ext cx="1316724" cy="1462095"/>
                <a:chOff x="2415718" y="942906"/>
                <a:chExt cx="1316724" cy="1462095"/>
              </a:xfrm>
              <a:solidFill>
                <a:schemeClr val="accent2"/>
              </a:solidFill>
            </p:grpSpPr>
            <p:sp>
              <p:nvSpPr>
                <p:cNvPr id="41" name="Freeform: Shape 11"/>
                <p:cNvSpPr>
                  <a:spLocks/>
                </p:cNvSpPr>
                <p:nvPr/>
              </p:nvSpPr>
              <p:spPr bwMode="auto">
                <a:xfrm>
                  <a:off x="2669185" y="942906"/>
                  <a:ext cx="872225" cy="944911"/>
                </a:xfrm>
                <a:custGeom>
                  <a:avLst/>
                  <a:gdLst>
                    <a:gd name="T0" fmla="*/ 0 w 4126"/>
                    <a:gd name="T1" fmla="*/ 2687 h 4472"/>
                    <a:gd name="T2" fmla="*/ 0 w 4126"/>
                    <a:gd name="T3" fmla="*/ 2687 h 4472"/>
                    <a:gd name="T4" fmla="*/ 505 w 4126"/>
                    <a:gd name="T5" fmla="*/ 1809 h 4472"/>
                    <a:gd name="T6" fmla="*/ 292 w 4126"/>
                    <a:gd name="T7" fmla="*/ 1677 h 4472"/>
                    <a:gd name="T8" fmla="*/ 346 w 4126"/>
                    <a:gd name="T9" fmla="*/ 1303 h 4472"/>
                    <a:gd name="T10" fmla="*/ 3327 w 4126"/>
                    <a:gd name="T11" fmla="*/ 52 h 4472"/>
                    <a:gd name="T12" fmla="*/ 3672 w 4126"/>
                    <a:gd name="T13" fmla="*/ 265 h 4472"/>
                    <a:gd name="T14" fmla="*/ 4098 w 4126"/>
                    <a:gd name="T15" fmla="*/ 3486 h 4472"/>
                    <a:gd name="T16" fmla="*/ 3805 w 4126"/>
                    <a:gd name="T17" fmla="*/ 3699 h 4472"/>
                    <a:gd name="T18" fmla="*/ 3592 w 4126"/>
                    <a:gd name="T19" fmla="*/ 3593 h 4472"/>
                    <a:gd name="T20" fmla="*/ 3087 w 4126"/>
                    <a:gd name="T21" fmla="*/ 4471 h 4472"/>
                    <a:gd name="T22" fmla="*/ 0 w 4126"/>
                    <a:gd name="T23" fmla="*/ 2687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0" y="2687"/>
                      </a:moveTo>
                      <a:lnTo>
                        <a:pt x="0" y="2687"/>
                      </a:lnTo>
                      <a:cubicBezTo>
                        <a:pt x="505" y="1809"/>
                        <a:pt x="505" y="1809"/>
                        <a:pt x="505" y="1809"/>
                      </a:cubicBezTo>
                      <a:cubicBezTo>
                        <a:pt x="292" y="1677"/>
                        <a:pt x="292" y="1677"/>
                        <a:pt x="292" y="1677"/>
                      </a:cubicBezTo>
                      <a:cubicBezTo>
                        <a:pt x="133" y="1596"/>
                        <a:pt x="159" y="1384"/>
                        <a:pt x="346" y="1303"/>
                      </a:cubicBezTo>
                      <a:cubicBezTo>
                        <a:pt x="3327" y="52"/>
                        <a:pt x="3327" y="52"/>
                        <a:pt x="3327" y="52"/>
                      </a:cubicBezTo>
                      <a:cubicBezTo>
                        <a:pt x="3513" y="0"/>
                        <a:pt x="3646" y="80"/>
                        <a:pt x="3672" y="265"/>
                      </a:cubicBezTo>
                      <a:cubicBezTo>
                        <a:pt x="4098" y="3486"/>
                        <a:pt x="4098" y="3486"/>
                        <a:pt x="4098" y="3486"/>
                      </a:cubicBezTo>
                      <a:cubicBezTo>
                        <a:pt x="4125" y="3672"/>
                        <a:pt x="3965" y="3806"/>
                        <a:pt x="3805" y="3699"/>
                      </a:cubicBezTo>
                      <a:cubicBezTo>
                        <a:pt x="3592" y="3593"/>
                        <a:pt x="3592" y="3593"/>
                        <a:pt x="3592" y="3593"/>
                      </a:cubicBezTo>
                      <a:cubicBezTo>
                        <a:pt x="3087" y="4471"/>
                        <a:pt x="3087" y="4471"/>
                        <a:pt x="3087" y="4471"/>
                      </a:cubicBezTo>
                      <a:cubicBezTo>
                        <a:pt x="2049" y="3858"/>
                        <a:pt x="1037" y="3273"/>
                        <a:pt x="0" y="2687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: Shape 12"/>
                <p:cNvSpPr>
                  <a:spLocks/>
                </p:cNvSpPr>
                <p:nvPr/>
              </p:nvSpPr>
              <p:spPr bwMode="auto">
                <a:xfrm>
                  <a:off x="2415718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0 h 5776"/>
                    <a:gd name="T2" fmla="*/ 6229 w 6230"/>
                    <a:gd name="T3" fmla="*/ 3593 h 5776"/>
                    <a:gd name="T4" fmla="*/ 2449 w 6230"/>
                    <a:gd name="T5" fmla="*/ 5775 h 5776"/>
                    <a:gd name="T6" fmla="*/ 0 w 6230"/>
                    <a:gd name="T7" fmla="*/ 4338 h 5776"/>
                    <a:gd name="T8" fmla="*/ 0 w 6230"/>
                    <a:gd name="T9" fmla="*/ 0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0"/>
                      </a:moveTo>
                      <a:lnTo>
                        <a:pt x="6229" y="3593"/>
                      </a:lnTo>
                      <a:lnTo>
                        <a:pt x="2449" y="5775"/>
                      </a:lnTo>
                      <a:lnTo>
                        <a:pt x="0" y="433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0" name="Rectangle 10"/>
              <p:cNvSpPr/>
              <p:nvPr/>
            </p:nvSpPr>
            <p:spPr>
              <a:xfrm>
                <a:off x="2869642" y="228378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8" name="Oval 8"/>
            <p:cNvSpPr/>
            <p:nvPr/>
          </p:nvSpPr>
          <p:spPr>
            <a:xfrm>
              <a:off x="2103737" y="2770326"/>
              <a:ext cx="1323267" cy="1323267"/>
            </a:xfrm>
            <a:prstGeom prst="ellipse">
              <a:avLst/>
            </a:prstGeom>
            <a:solidFill>
              <a:schemeClr val="bg2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25000" lnSpcReduction="20000"/>
            </a:bodyPr>
            <a:lstStyle/>
            <a:p>
              <a:pPr algn="ctr"/>
              <a:endParaRPr lang="en-US" sz="4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Rectangle 94"/>
          <p:cNvSpPr/>
          <p:nvPr/>
        </p:nvSpPr>
        <p:spPr>
          <a:xfrm>
            <a:off x="683568" y="2144332"/>
            <a:ext cx="3596162" cy="2063113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公元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263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年，中国数学家</a:t>
            </a:r>
            <a:r>
              <a:rPr lang="zh-CN" altLang="en-US" sz="1200" b="1" i="0" dirty="0">
                <a:solidFill>
                  <a:srgbClr val="333333"/>
                </a:solidFill>
                <a:effectLst/>
                <a:latin typeface="Helvetica Neue"/>
              </a:rPr>
              <a:t>刘徽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用“割圆术”计算圆周率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他先从圆内接正六边形，逐次分割一直算到圆内接正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192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边形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他说：“割之弥细，所失弥少，割之又割，以至于不可割，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则与圆周合体而无所失矣。” 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刘徽给出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π=3.141024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的圆周率近似值，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19" name="Rectangle 108"/>
          <p:cNvSpPr/>
          <p:nvPr/>
        </p:nvSpPr>
        <p:spPr>
          <a:xfrm>
            <a:off x="700721" y="915566"/>
            <a:ext cx="4970591" cy="723879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algn="l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圆周率</a:t>
            </a:r>
            <a:endParaRPr lang="en-US" altLang="zh-CN" sz="800" dirty="0">
              <a:solidFill>
                <a:schemeClr val="accent1"/>
              </a:solidFill>
              <a:latin typeface="+mj-lt"/>
              <a:cs typeface="+mn-ea"/>
              <a:sym typeface="+mn-lt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latin typeface="+mj-lt"/>
                <a:cs typeface="+mn-ea"/>
                <a:sym typeface="+mn-lt"/>
              </a:rPr>
              <a:t>中国古代的重要贡献</a:t>
            </a: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704620" y="21182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圆周率</a:t>
            </a:r>
          </a:p>
        </p:txBody>
      </p:sp>
      <p:sp>
        <p:nvSpPr>
          <p:cNvPr id="48" name="Rectangle 94">
            <a:extLst>
              <a:ext uri="{FF2B5EF4-FFF2-40B4-BE49-F238E27FC236}">
                <a16:creationId xmlns:a16="http://schemas.microsoft.com/office/drawing/2014/main" id="{6FBD7EC5-127B-4EAA-91FB-4DA5796A4222}"/>
              </a:ext>
            </a:extLst>
          </p:cNvPr>
          <p:cNvSpPr/>
          <p:nvPr/>
        </p:nvSpPr>
        <p:spPr>
          <a:xfrm>
            <a:off x="611560" y="3003798"/>
            <a:ext cx="1973941" cy="770751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endParaRPr lang="en-US" altLang="zh-CN" sz="11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17F0653-6F92-47C1-948B-04CA72E36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3813" y="2318638"/>
            <a:ext cx="2376264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187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8"/>
          <p:cNvSpPr/>
          <p:nvPr/>
        </p:nvSpPr>
        <p:spPr>
          <a:xfrm>
            <a:off x="539552" y="866097"/>
            <a:ext cx="4970591" cy="723879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algn="l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圆周率</a:t>
            </a:r>
            <a:endParaRPr lang="en-US" altLang="zh-CN" sz="800" dirty="0">
              <a:solidFill>
                <a:schemeClr val="accent1"/>
              </a:solidFill>
              <a:latin typeface="+mj-lt"/>
              <a:cs typeface="+mn-ea"/>
              <a:sym typeface="+mn-lt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latin typeface="+mj-lt"/>
                <a:cs typeface="+mn-ea"/>
                <a:sym typeface="+mn-lt"/>
              </a:rPr>
              <a:t>中国古代的重要贡献</a:t>
            </a: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539552" y="19534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圆周率</a:t>
            </a:r>
          </a:p>
        </p:txBody>
      </p:sp>
      <p:sp>
        <p:nvSpPr>
          <p:cNvPr id="48" name="Rectangle 94">
            <a:extLst>
              <a:ext uri="{FF2B5EF4-FFF2-40B4-BE49-F238E27FC236}">
                <a16:creationId xmlns:a16="http://schemas.microsoft.com/office/drawing/2014/main" id="{6FBD7EC5-127B-4EAA-91FB-4DA5796A4222}"/>
              </a:ext>
            </a:extLst>
          </p:cNvPr>
          <p:cNvSpPr/>
          <p:nvPr/>
        </p:nvSpPr>
        <p:spPr>
          <a:xfrm>
            <a:off x="611560" y="3003798"/>
            <a:ext cx="1973941" cy="770751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endParaRPr lang="en-US" altLang="zh-CN" sz="11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64" name="Rectangle 94">
            <a:extLst>
              <a:ext uri="{FF2B5EF4-FFF2-40B4-BE49-F238E27FC236}">
                <a16:creationId xmlns:a16="http://schemas.microsoft.com/office/drawing/2014/main" id="{DA9AF811-5162-42AC-B480-D786A3E2859F}"/>
              </a:ext>
            </a:extLst>
          </p:cNvPr>
          <p:cNvSpPr/>
          <p:nvPr/>
        </p:nvSpPr>
        <p:spPr>
          <a:xfrm>
            <a:off x="539551" y="1707654"/>
            <a:ext cx="7935283" cy="206689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公元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480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年左右</a:t>
            </a:r>
            <a:endParaRPr lang="en-US" altLang="zh-CN" sz="1000" dirty="0">
              <a:solidFill>
                <a:srgbClr val="333333"/>
              </a:solidFill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南北朝时期的数学家</a:t>
            </a:r>
            <a:r>
              <a:rPr lang="zh-CN" altLang="en-US" sz="1600" b="1" i="0" dirty="0">
                <a:solidFill>
                  <a:srgbClr val="333333"/>
                </a:solidFill>
                <a:effectLst/>
                <a:latin typeface="Helvetica Neue"/>
              </a:rPr>
              <a:t>祖冲之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进一步得出精确到小数点后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7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位的结果，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给出不足近似值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3.1415926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和过剩近似值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3.1415927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，还得到两个近似分数值，密率和约率。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密率是个很好的分数近似值，要取到才能得出比略准确的近似</a:t>
            </a:r>
            <a:r>
              <a:rPr lang="zh-CN" altLang="en-US" sz="1000" dirty="0">
                <a:solidFill>
                  <a:srgbClr val="333333"/>
                </a:solidFill>
                <a:latin typeface="Helvetica Neue"/>
              </a:rPr>
              <a:t>，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在之后的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800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年里祖冲之计算出的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π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值都是最准确的。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220000"/>
              </a:lnSpc>
            </a:pP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其中的密率在西方直到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1573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年才由德国人奥托得到，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1625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年发表于荷兰工程师安托尼斯的著作中，欧洲称之为</a:t>
            </a:r>
            <a:r>
              <a:rPr lang="en-US" altLang="zh-CN" sz="1000" b="0" i="0" dirty="0" err="1">
                <a:solidFill>
                  <a:srgbClr val="333333"/>
                </a:solidFill>
                <a:effectLst/>
                <a:latin typeface="Helvetica Neue"/>
              </a:rPr>
              <a:t>Metius</a:t>
            </a:r>
            <a:r>
              <a:rPr lang="en-US" altLang="zh-CN" sz="1000" b="0" i="0" dirty="0">
                <a:solidFill>
                  <a:srgbClr val="333333"/>
                </a:solidFill>
                <a:effectLst/>
                <a:latin typeface="Helvetica Neue"/>
              </a:rPr>
              <a:t>' number</a:t>
            </a:r>
            <a:r>
              <a:rPr lang="zh-CN" altLang="en-US" sz="1000" b="0" i="0" dirty="0">
                <a:solidFill>
                  <a:srgbClr val="333333"/>
                </a:solidFill>
                <a:effectLst/>
                <a:latin typeface="Helvetica Neue"/>
              </a:rPr>
              <a:t>。</a:t>
            </a:r>
            <a:endParaRPr lang="en-US" altLang="zh-CN" sz="10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1FF24D8-1F13-4754-9A94-F7A38F571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4208" y="647786"/>
            <a:ext cx="2304256" cy="192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863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6">
            <a:extLst>
              <a:ext uri="{FF2B5EF4-FFF2-40B4-BE49-F238E27FC236}">
                <a16:creationId xmlns:a16="http://schemas.microsoft.com/office/drawing/2014/main" id="{DDC53F49-E8B4-4945-BA6B-A007376807B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981525" y="-1999357"/>
            <a:ext cx="5175250" cy="9132888"/>
          </a:xfrm>
          <a:prstGeom prst="rect">
            <a:avLst/>
          </a:pr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07EB2E4-0CAC-4DAA-ADD9-0DFAD80D8BA1}"/>
              </a:ext>
            </a:extLst>
          </p:cNvPr>
          <p:cNvSpPr>
            <a:spLocks/>
          </p:cNvSpPr>
          <p:nvPr/>
        </p:nvSpPr>
        <p:spPr bwMode="auto">
          <a:xfrm>
            <a:off x="3366617" y="4820790"/>
            <a:ext cx="2393950" cy="346075"/>
          </a:xfrm>
          <a:custGeom>
            <a:avLst/>
            <a:gdLst>
              <a:gd name="T0" fmla="*/ 0 w 1508"/>
              <a:gd name="T1" fmla="*/ 218 h 218"/>
              <a:gd name="T2" fmla="*/ 1082 w 1508"/>
              <a:gd name="T3" fmla="*/ 218 h 218"/>
              <a:gd name="T4" fmla="*/ 1508 w 1508"/>
              <a:gd name="T5" fmla="*/ 0 h 218"/>
              <a:gd name="T6" fmla="*/ 459 w 1508"/>
              <a:gd name="T7" fmla="*/ 0 h 218"/>
              <a:gd name="T8" fmla="*/ 0 w 1508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218">
                <a:moveTo>
                  <a:pt x="0" y="218"/>
                </a:moveTo>
                <a:lnTo>
                  <a:pt x="1082" y="218"/>
                </a:lnTo>
                <a:lnTo>
                  <a:pt x="1508" y="0"/>
                </a:lnTo>
                <a:lnTo>
                  <a:pt x="459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A41870E-4B9C-43D0-9B85-E302E6F7B764}"/>
              </a:ext>
            </a:extLst>
          </p:cNvPr>
          <p:cNvSpPr>
            <a:spLocks/>
          </p:cNvSpPr>
          <p:nvPr/>
        </p:nvSpPr>
        <p:spPr bwMode="auto">
          <a:xfrm>
            <a:off x="1907704" y="4820790"/>
            <a:ext cx="1579563" cy="346075"/>
          </a:xfrm>
          <a:custGeom>
            <a:avLst/>
            <a:gdLst>
              <a:gd name="T0" fmla="*/ 0 w 995"/>
              <a:gd name="T1" fmla="*/ 218 h 218"/>
              <a:gd name="T2" fmla="*/ 541 w 995"/>
              <a:gd name="T3" fmla="*/ 218 h 218"/>
              <a:gd name="T4" fmla="*/ 995 w 995"/>
              <a:gd name="T5" fmla="*/ 0 h 218"/>
              <a:gd name="T6" fmla="*/ 487 w 995"/>
              <a:gd name="T7" fmla="*/ 0 h 218"/>
              <a:gd name="T8" fmla="*/ 0 w 995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5" h="218">
                <a:moveTo>
                  <a:pt x="0" y="218"/>
                </a:moveTo>
                <a:lnTo>
                  <a:pt x="541" y="218"/>
                </a:lnTo>
                <a:lnTo>
                  <a:pt x="995" y="0"/>
                </a:lnTo>
                <a:lnTo>
                  <a:pt x="487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432E0FC1-5F50-4B56-B8F1-FDC16978D98E}"/>
              </a:ext>
            </a:extLst>
          </p:cNvPr>
          <p:cNvSpPr>
            <a:spLocks/>
          </p:cNvSpPr>
          <p:nvPr/>
        </p:nvSpPr>
        <p:spPr bwMode="auto">
          <a:xfrm>
            <a:off x="8268817" y="2404615"/>
            <a:ext cx="866775" cy="1090613"/>
          </a:xfrm>
          <a:custGeom>
            <a:avLst/>
            <a:gdLst>
              <a:gd name="T0" fmla="*/ 546 w 546"/>
              <a:gd name="T1" fmla="*/ 0 h 687"/>
              <a:gd name="T2" fmla="*/ 546 w 546"/>
              <a:gd name="T3" fmla="*/ 433 h 687"/>
              <a:gd name="T4" fmla="*/ 0 w 546"/>
              <a:gd name="T5" fmla="*/ 687 h 687"/>
              <a:gd name="T6" fmla="*/ 0 w 546"/>
              <a:gd name="T7" fmla="*/ 279 h 687"/>
              <a:gd name="T8" fmla="*/ 546 w 546"/>
              <a:gd name="T9" fmla="*/ 0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687">
                <a:moveTo>
                  <a:pt x="546" y="0"/>
                </a:moveTo>
                <a:lnTo>
                  <a:pt x="546" y="433"/>
                </a:lnTo>
                <a:lnTo>
                  <a:pt x="0" y="687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2EC39D05-6677-4B0E-ADBC-A36C54EA17D2}"/>
              </a:ext>
            </a:extLst>
          </p:cNvPr>
          <p:cNvSpPr>
            <a:spLocks/>
          </p:cNvSpPr>
          <p:nvPr/>
        </p:nvSpPr>
        <p:spPr bwMode="auto">
          <a:xfrm>
            <a:off x="8702205" y="1709915"/>
            <a:ext cx="433388" cy="647700"/>
          </a:xfrm>
          <a:custGeom>
            <a:avLst/>
            <a:gdLst>
              <a:gd name="T0" fmla="*/ 273 w 273"/>
              <a:gd name="T1" fmla="*/ 268 h 408"/>
              <a:gd name="T2" fmla="*/ 273 w 273"/>
              <a:gd name="T3" fmla="*/ 0 h 408"/>
              <a:gd name="T4" fmla="*/ 0 w 273"/>
              <a:gd name="T5" fmla="*/ 140 h 408"/>
              <a:gd name="T6" fmla="*/ 0 w 273"/>
              <a:gd name="T7" fmla="*/ 408 h 408"/>
              <a:gd name="T8" fmla="*/ 273 w 273"/>
              <a:gd name="T9" fmla="*/ 268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3" h="408">
                <a:moveTo>
                  <a:pt x="273" y="268"/>
                </a:moveTo>
                <a:lnTo>
                  <a:pt x="273" y="0"/>
                </a:lnTo>
                <a:lnTo>
                  <a:pt x="0" y="140"/>
                </a:lnTo>
                <a:lnTo>
                  <a:pt x="0" y="408"/>
                </a:lnTo>
                <a:lnTo>
                  <a:pt x="273" y="26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46ED4942-E55E-4E65-83B3-CC4637368345}"/>
              </a:ext>
            </a:extLst>
          </p:cNvPr>
          <p:cNvSpPr>
            <a:spLocks/>
          </p:cNvSpPr>
          <p:nvPr/>
        </p:nvSpPr>
        <p:spPr bwMode="auto">
          <a:xfrm>
            <a:off x="4892205" y="2993578"/>
            <a:ext cx="4243388" cy="2173288"/>
          </a:xfrm>
          <a:custGeom>
            <a:avLst/>
            <a:gdLst>
              <a:gd name="T0" fmla="*/ 0 w 2673"/>
              <a:gd name="T1" fmla="*/ 1369 h 1369"/>
              <a:gd name="T2" fmla="*/ 2673 w 2673"/>
              <a:gd name="T3" fmla="*/ 0 h 1369"/>
              <a:gd name="T4" fmla="*/ 2673 w 2673"/>
              <a:gd name="T5" fmla="*/ 1369 h 1369"/>
              <a:gd name="T6" fmla="*/ 0 w 2673"/>
              <a:gd name="T7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3" h="1369">
                <a:moveTo>
                  <a:pt x="0" y="1369"/>
                </a:moveTo>
                <a:lnTo>
                  <a:pt x="2673" y="0"/>
                </a:lnTo>
                <a:lnTo>
                  <a:pt x="2673" y="1369"/>
                </a:lnTo>
                <a:lnTo>
                  <a:pt x="0" y="1369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0">
            <a:extLst>
              <a:ext uri="{FF2B5EF4-FFF2-40B4-BE49-F238E27FC236}">
                <a16:creationId xmlns:a16="http://schemas.microsoft.com/office/drawing/2014/main" id="{B55F5FC6-030F-403F-8F2D-9E044709E6F2}"/>
              </a:ext>
            </a:extLst>
          </p:cNvPr>
          <p:cNvSpPr>
            <a:spLocks/>
          </p:cNvSpPr>
          <p:nvPr/>
        </p:nvSpPr>
        <p:spPr bwMode="auto">
          <a:xfrm>
            <a:off x="5933605" y="3526978"/>
            <a:ext cx="3201988" cy="1639888"/>
          </a:xfrm>
          <a:custGeom>
            <a:avLst/>
            <a:gdLst>
              <a:gd name="T0" fmla="*/ 0 w 2017"/>
              <a:gd name="T1" fmla="*/ 1033 h 1033"/>
              <a:gd name="T2" fmla="*/ 2017 w 2017"/>
              <a:gd name="T3" fmla="*/ 0 h 1033"/>
              <a:gd name="T4" fmla="*/ 2017 w 2017"/>
              <a:gd name="T5" fmla="*/ 1033 h 1033"/>
              <a:gd name="T6" fmla="*/ 0 w 2017"/>
              <a:gd name="T7" fmla="*/ 1033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17" h="1033">
                <a:moveTo>
                  <a:pt x="0" y="1033"/>
                </a:moveTo>
                <a:lnTo>
                  <a:pt x="2017" y="0"/>
                </a:lnTo>
                <a:lnTo>
                  <a:pt x="2017" y="1033"/>
                </a:lnTo>
                <a:lnTo>
                  <a:pt x="0" y="1033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1">
            <a:extLst>
              <a:ext uri="{FF2B5EF4-FFF2-40B4-BE49-F238E27FC236}">
                <a16:creationId xmlns:a16="http://schemas.microsoft.com/office/drawing/2014/main" id="{B011357D-A67A-4CFC-819D-43FF2EED4B23}"/>
              </a:ext>
            </a:extLst>
          </p:cNvPr>
          <p:cNvSpPr>
            <a:spLocks/>
          </p:cNvSpPr>
          <p:nvPr/>
        </p:nvSpPr>
        <p:spPr bwMode="auto">
          <a:xfrm>
            <a:off x="8268817" y="3526978"/>
            <a:ext cx="866775" cy="1639888"/>
          </a:xfrm>
          <a:custGeom>
            <a:avLst/>
            <a:gdLst>
              <a:gd name="T0" fmla="*/ 546 w 546"/>
              <a:gd name="T1" fmla="*/ 0 h 1033"/>
              <a:gd name="T2" fmla="*/ 546 w 546"/>
              <a:gd name="T3" fmla="*/ 1033 h 1033"/>
              <a:gd name="T4" fmla="*/ 0 w 546"/>
              <a:gd name="T5" fmla="*/ 790 h 1033"/>
              <a:gd name="T6" fmla="*/ 0 w 546"/>
              <a:gd name="T7" fmla="*/ 279 h 1033"/>
              <a:gd name="T8" fmla="*/ 546 w 546"/>
              <a:gd name="T9" fmla="*/ 0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1033">
                <a:moveTo>
                  <a:pt x="546" y="0"/>
                </a:moveTo>
                <a:lnTo>
                  <a:pt x="546" y="1033"/>
                </a:lnTo>
                <a:lnTo>
                  <a:pt x="0" y="790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2">
            <a:extLst>
              <a:ext uri="{FF2B5EF4-FFF2-40B4-BE49-F238E27FC236}">
                <a16:creationId xmlns:a16="http://schemas.microsoft.com/office/drawing/2014/main" id="{09077D96-0D6A-475F-A4D7-7ABBFC9FFF71}"/>
              </a:ext>
            </a:extLst>
          </p:cNvPr>
          <p:cNvSpPr>
            <a:spLocks/>
          </p:cNvSpPr>
          <p:nvPr/>
        </p:nvSpPr>
        <p:spPr bwMode="auto">
          <a:xfrm>
            <a:off x="7513167" y="4781103"/>
            <a:ext cx="1622425" cy="385763"/>
          </a:xfrm>
          <a:custGeom>
            <a:avLst/>
            <a:gdLst>
              <a:gd name="T0" fmla="*/ 476 w 1022"/>
              <a:gd name="T1" fmla="*/ 0 h 243"/>
              <a:gd name="T2" fmla="*/ 0 w 1022"/>
              <a:gd name="T3" fmla="*/ 243 h 243"/>
              <a:gd name="T4" fmla="*/ 1022 w 1022"/>
              <a:gd name="T5" fmla="*/ 243 h 243"/>
              <a:gd name="T6" fmla="*/ 476 w 1022"/>
              <a:gd name="T7" fmla="*/ 0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2" h="243">
                <a:moveTo>
                  <a:pt x="476" y="0"/>
                </a:moveTo>
                <a:lnTo>
                  <a:pt x="0" y="243"/>
                </a:lnTo>
                <a:lnTo>
                  <a:pt x="1022" y="243"/>
                </a:lnTo>
                <a:lnTo>
                  <a:pt x="476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13">
            <a:extLst>
              <a:ext uri="{FF2B5EF4-FFF2-40B4-BE49-F238E27FC236}">
                <a16:creationId xmlns:a16="http://schemas.microsoft.com/office/drawing/2014/main" id="{02379672-2FD8-4935-9BF7-5EE220D9E434}"/>
              </a:ext>
            </a:extLst>
          </p:cNvPr>
          <p:cNvSpPr>
            <a:spLocks/>
          </p:cNvSpPr>
          <p:nvPr/>
        </p:nvSpPr>
        <p:spPr bwMode="auto">
          <a:xfrm>
            <a:off x="2636367" y="4657278"/>
            <a:ext cx="1927225" cy="509588"/>
          </a:xfrm>
          <a:custGeom>
            <a:avLst/>
            <a:gdLst>
              <a:gd name="T0" fmla="*/ 0 w 1214"/>
              <a:gd name="T1" fmla="*/ 321 h 321"/>
              <a:gd name="T2" fmla="*/ 542 w 1214"/>
              <a:gd name="T3" fmla="*/ 321 h 321"/>
              <a:gd name="T4" fmla="*/ 1214 w 1214"/>
              <a:gd name="T5" fmla="*/ 0 h 321"/>
              <a:gd name="T6" fmla="*/ 700 w 1214"/>
              <a:gd name="T7" fmla="*/ 0 h 321"/>
              <a:gd name="T8" fmla="*/ 0 w 1214"/>
              <a:gd name="T9" fmla="*/ 321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4" h="321">
                <a:moveTo>
                  <a:pt x="0" y="321"/>
                </a:moveTo>
                <a:lnTo>
                  <a:pt x="542" y="321"/>
                </a:lnTo>
                <a:lnTo>
                  <a:pt x="1214" y="0"/>
                </a:lnTo>
                <a:lnTo>
                  <a:pt x="700" y="0"/>
                </a:lnTo>
                <a:lnTo>
                  <a:pt x="0" y="321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77F16052-45C8-438E-A360-275B436FE7BD}"/>
              </a:ext>
            </a:extLst>
          </p:cNvPr>
          <p:cNvSpPr>
            <a:spLocks/>
          </p:cNvSpPr>
          <p:nvPr/>
        </p:nvSpPr>
        <p:spPr bwMode="auto">
          <a:xfrm>
            <a:off x="2508250" y="-4763"/>
            <a:ext cx="1779588" cy="257175"/>
          </a:xfrm>
          <a:custGeom>
            <a:avLst/>
            <a:gdLst>
              <a:gd name="T0" fmla="*/ 1121 w 1121"/>
              <a:gd name="T1" fmla="*/ 0 h 162"/>
              <a:gd name="T2" fmla="*/ 317 w 1121"/>
              <a:gd name="T3" fmla="*/ 0 h 162"/>
              <a:gd name="T4" fmla="*/ 0 w 1121"/>
              <a:gd name="T5" fmla="*/ 162 h 162"/>
              <a:gd name="T6" fmla="*/ 782 w 1121"/>
              <a:gd name="T7" fmla="*/ 162 h 162"/>
              <a:gd name="T8" fmla="*/ 1121 w 1121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1" h="162">
                <a:moveTo>
                  <a:pt x="1121" y="0"/>
                </a:moveTo>
                <a:lnTo>
                  <a:pt x="317" y="0"/>
                </a:lnTo>
                <a:lnTo>
                  <a:pt x="0" y="162"/>
                </a:lnTo>
                <a:lnTo>
                  <a:pt x="782" y="162"/>
                </a:lnTo>
                <a:lnTo>
                  <a:pt x="1121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15">
            <a:extLst>
              <a:ext uri="{FF2B5EF4-FFF2-40B4-BE49-F238E27FC236}">
                <a16:creationId xmlns:a16="http://schemas.microsoft.com/office/drawing/2014/main" id="{F30ABD7F-EF8D-4395-94BC-3F00380E57AC}"/>
              </a:ext>
            </a:extLst>
          </p:cNvPr>
          <p:cNvSpPr>
            <a:spLocks/>
          </p:cNvSpPr>
          <p:nvPr/>
        </p:nvSpPr>
        <p:spPr bwMode="auto">
          <a:xfrm>
            <a:off x="4192588" y="-4763"/>
            <a:ext cx="1169988" cy="257175"/>
          </a:xfrm>
          <a:custGeom>
            <a:avLst/>
            <a:gdLst>
              <a:gd name="T0" fmla="*/ 737 w 737"/>
              <a:gd name="T1" fmla="*/ 0 h 162"/>
              <a:gd name="T2" fmla="*/ 339 w 737"/>
              <a:gd name="T3" fmla="*/ 0 h 162"/>
              <a:gd name="T4" fmla="*/ 0 w 737"/>
              <a:gd name="T5" fmla="*/ 162 h 162"/>
              <a:gd name="T6" fmla="*/ 382 w 737"/>
              <a:gd name="T7" fmla="*/ 162 h 162"/>
              <a:gd name="T8" fmla="*/ 737 w 737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7" h="162">
                <a:moveTo>
                  <a:pt x="737" y="0"/>
                </a:moveTo>
                <a:lnTo>
                  <a:pt x="339" y="0"/>
                </a:lnTo>
                <a:lnTo>
                  <a:pt x="0" y="162"/>
                </a:lnTo>
                <a:lnTo>
                  <a:pt x="382" y="162"/>
                </a:lnTo>
                <a:lnTo>
                  <a:pt x="737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16">
            <a:extLst>
              <a:ext uri="{FF2B5EF4-FFF2-40B4-BE49-F238E27FC236}">
                <a16:creationId xmlns:a16="http://schemas.microsoft.com/office/drawing/2014/main" id="{94351CA1-9247-4E1B-BBE9-10C8675A07D8}"/>
              </a:ext>
            </a:extLst>
          </p:cNvPr>
          <p:cNvSpPr>
            <a:spLocks/>
          </p:cNvSpPr>
          <p:nvPr/>
        </p:nvSpPr>
        <p:spPr bwMode="auto">
          <a:xfrm>
            <a:off x="-7938" y="1241425"/>
            <a:ext cx="650875" cy="806450"/>
          </a:xfrm>
          <a:custGeom>
            <a:avLst/>
            <a:gdLst>
              <a:gd name="T0" fmla="*/ 0 w 410"/>
              <a:gd name="T1" fmla="*/ 508 h 508"/>
              <a:gd name="T2" fmla="*/ 0 w 410"/>
              <a:gd name="T3" fmla="*/ 187 h 508"/>
              <a:gd name="T4" fmla="*/ 410 w 410"/>
              <a:gd name="T5" fmla="*/ 0 h 508"/>
              <a:gd name="T6" fmla="*/ 410 w 410"/>
              <a:gd name="T7" fmla="*/ 302 h 508"/>
              <a:gd name="T8" fmla="*/ 0 w 410"/>
              <a:gd name="T9" fmla="*/ 508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508">
                <a:moveTo>
                  <a:pt x="0" y="508"/>
                </a:moveTo>
                <a:lnTo>
                  <a:pt x="0" y="187"/>
                </a:lnTo>
                <a:lnTo>
                  <a:pt x="410" y="0"/>
                </a:lnTo>
                <a:lnTo>
                  <a:pt x="410" y="302"/>
                </a:lnTo>
                <a:lnTo>
                  <a:pt x="0" y="50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17">
            <a:extLst>
              <a:ext uri="{FF2B5EF4-FFF2-40B4-BE49-F238E27FC236}">
                <a16:creationId xmlns:a16="http://schemas.microsoft.com/office/drawing/2014/main" id="{5043DE2D-F8E1-4772-A890-F54465183094}"/>
              </a:ext>
            </a:extLst>
          </p:cNvPr>
          <p:cNvSpPr>
            <a:spLocks/>
          </p:cNvSpPr>
          <p:nvPr/>
        </p:nvSpPr>
        <p:spPr bwMode="auto">
          <a:xfrm>
            <a:off x="-7938" y="2169150"/>
            <a:ext cx="322263" cy="482600"/>
          </a:xfrm>
          <a:custGeom>
            <a:avLst/>
            <a:gdLst>
              <a:gd name="T0" fmla="*/ 0 w 203"/>
              <a:gd name="T1" fmla="*/ 106 h 304"/>
              <a:gd name="T2" fmla="*/ 0 w 203"/>
              <a:gd name="T3" fmla="*/ 304 h 304"/>
              <a:gd name="T4" fmla="*/ 203 w 203"/>
              <a:gd name="T5" fmla="*/ 201 h 304"/>
              <a:gd name="T6" fmla="*/ 203 w 203"/>
              <a:gd name="T7" fmla="*/ 0 h 304"/>
              <a:gd name="T8" fmla="*/ 0 w 203"/>
              <a:gd name="T9" fmla="*/ 106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" h="304">
                <a:moveTo>
                  <a:pt x="0" y="106"/>
                </a:moveTo>
                <a:lnTo>
                  <a:pt x="0" y="304"/>
                </a:lnTo>
                <a:lnTo>
                  <a:pt x="203" y="201"/>
                </a:lnTo>
                <a:lnTo>
                  <a:pt x="203" y="0"/>
                </a:lnTo>
                <a:lnTo>
                  <a:pt x="0" y="106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18">
            <a:extLst>
              <a:ext uri="{FF2B5EF4-FFF2-40B4-BE49-F238E27FC236}">
                <a16:creationId xmlns:a16="http://schemas.microsoft.com/office/drawing/2014/main" id="{A7E6A9F8-43DE-4861-804E-7A86E68A3010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3159125" cy="1614488"/>
          </a:xfrm>
          <a:custGeom>
            <a:avLst/>
            <a:gdLst>
              <a:gd name="T0" fmla="*/ 1990 w 1990"/>
              <a:gd name="T1" fmla="*/ 0 h 1017"/>
              <a:gd name="T2" fmla="*/ 0 w 1990"/>
              <a:gd name="T3" fmla="*/ 1017 h 1017"/>
              <a:gd name="T4" fmla="*/ 0 w 1990"/>
              <a:gd name="T5" fmla="*/ 3 h 1017"/>
              <a:gd name="T6" fmla="*/ 1990 w 1990"/>
              <a:gd name="T7" fmla="*/ 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90" h="1017">
                <a:moveTo>
                  <a:pt x="1990" y="0"/>
                </a:moveTo>
                <a:lnTo>
                  <a:pt x="0" y="1017"/>
                </a:lnTo>
                <a:lnTo>
                  <a:pt x="0" y="3"/>
                </a:lnTo>
                <a:lnTo>
                  <a:pt x="1990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19">
            <a:extLst>
              <a:ext uri="{FF2B5EF4-FFF2-40B4-BE49-F238E27FC236}">
                <a16:creationId xmlns:a16="http://schemas.microsoft.com/office/drawing/2014/main" id="{81DAEF4A-9E49-4A9B-A749-F49E37224296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2386013" cy="1219200"/>
          </a:xfrm>
          <a:custGeom>
            <a:avLst/>
            <a:gdLst>
              <a:gd name="T0" fmla="*/ 1503 w 1503"/>
              <a:gd name="T1" fmla="*/ 0 h 768"/>
              <a:gd name="T2" fmla="*/ 0 w 1503"/>
              <a:gd name="T3" fmla="*/ 768 h 768"/>
              <a:gd name="T4" fmla="*/ 0 w 1503"/>
              <a:gd name="T5" fmla="*/ 0 h 768"/>
              <a:gd name="T6" fmla="*/ 1503 w 1503"/>
              <a:gd name="T7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03" h="768">
                <a:moveTo>
                  <a:pt x="1503" y="0"/>
                </a:moveTo>
                <a:lnTo>
                  <a:pt x="0" y="768"/>
                </a:lnTo>
                <a:lnTo>
                  <a:pt x="0" y="0"/>
                </a:lnTo>
                <a:lnTo>
                  <a:pt x="1503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20">
            <a:extLst>
              <a:ext uri="{FF2B5EF4-FFF2-40B4-BE49-F238E27FC236}">
                <a16:creationId xmlns:a16="http://schemas.microsoft.com/office/drawing/2014/main" id="{3225CF3C-37FA-44C5-948A-3A12330477DC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650875" cy="1219200"/>
          </a:xfrm>
          <a:custGeom>
            <a:avLst/>
            <a:gdLst>
              <a:gd name="T0" fmla="*/ 0 w 410"/>
              <a:gd name="T1" fmla="*/ 768 h 768"/>
              <a:gd name="T2" fmla="*/ 0 w 410"/>
              <a:gd name="T3" fmla="*/ 0 h 768"/>
              <a:gd name="T4" fmla="*/ 410 w 410"/>
              <a:gd name="T5" fmla="*/ 182 h 768"/>
              <a:gd name="T6" fmla="*/ 410 w 410"/>
              <a:gd name="T7" fmla="*/ 562 h 768"/>
              <a:gd name="T8" fmla="*/ 0 w 410"/>
              <a:gd name="T9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768">
                <a:moveTo>
                  <a:pt x="0" y="768"/>
                </a:moveTo>
                <a:lnTo>
                  <a:pt x="0" y="0"/>
                </a:lnTo>
                <a:lnTo>
                  <a:pt x="410" y="182"/>
                </a:lnTo>
                <a:lnTo>
                  <a:pt x="410" y="562"/>
                </a:lnTo>
                <a:lnTo>
                  <a:pt x="0" y="768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1">
            <a:extLst>
              <a:ext uri="{FF2B5EF4-FFF2-40B4-BE49-F238E27FC236}">
                <a16:creationId xmlns:a16="http://schemas.microsoft.com/office/drawing/2014/main" id="{B9DCCB52-1237-40BD-954C-947E073FB9D8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1206500" cy="288925"/>
          </a:xfrm>
          <a:custGeom>
            <a:avLst/>
            <a:gdLst>
              <a:gd name="T0" fmla="*/ 410 w 760"/>
              <a:gd name="T1" fmla="*/ 182 h 182"/>
              <a:gd name="T2" fmla="*/ 760 w 760"/>
              <a:gd name="T3" fmla="*/ 0 h 182"/>
              <a:gd name="T4" fmla="*/ 0 w 760"/>
              <a:gd name="T5" fmla="*/ 0 h 182"/>
              <a:gd name="T6" fmla="*/ 410 w 760"/>
              <a:gd name="T7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0" h="182">
                <a:moveTo>
                  <a:pt x="410" y="182"/>
                </a:moveTo>
                <a:lnTo>
                  <a:pt x="760" y="0"/>
                </a:lnTo>
                <a:lnTo>
                  <a:pt x="0" y="0"/>
                </a:lnTo>
                <a:lnTo>
                  <a:pt x="410" y="182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22">
            <a:extLst>
              <a:ext uri="{FF2B5EF4-FFF2-40B4-BE49-F238E27FC236}">
                <a16:creationId xmlns:a16="http://schemas.microsoft.com/office/drawing/2014/main" id="{25C12D21-B774-4D09-BFF1-AA25D65EDEA8}"/>
              </a:ext>
            </a:extLst>
          </p:cNvPr>
          <p:cNvSpPr>
            <a:spLocks/>
          </p:cNvSpPr>
          <p:nvPr/>
        </p:nvSpPr>
        <p:spPr bwMode="auto">
          <a:xfrm>
            <a:off x="3394075" y="-4763"/>
            <a:ext cx="1431925" cy="381000"/>
          </a:xfrm>
          <a:custGeom>
            <a:avLst/>
            <a:gdLst>
              <a:gd name="T0" fmla="*/ 902 w 902"/>
              <a:gd name="T1" fmla="*/ 0 h 240"/>
              <a:gd name="T2" fmla="*/ 503 w 902"/>
              <a:gd name="T3" fmla="*/ 0 h 240"/>
              <a:gd name="T4" fmla="*/ 0 w 902"/>
              <a:gd name="T5" fmla="*/ 240 h 240"/>
              <a:gd name="T6" fmla="*/ 382 w 902"/>
              <a:gd name="T7" fmla="*/ 240 h 240"/>
              <a:gd name="T8" fmla="*/ 902 w 902"/>
              <a:gd name="T9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2" h="240">
                <a:moveTo>
                  <a:pt x="902" y="0"/>
                </a:moveTo>
                <a:lnTo>
                  <a:pt x="503" y="0"/>
                </a:lnTo>
                <a:lnTo>
                  <a:pt x="0" y="240"/>
                </a:lnTo>
                <a:lnTo>
                  <a:pt x="382" y="240"/>
                </a:lnTo>
                <a:lnTo>
                  <a:pt x="902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文本占位符 10">
            <a:extLst>
              <a:ext uri="{FF2B5EF4-FFF2-40B4-BE49-F238E27FC236}">
                <a16:creationId xmlns:a16="http://schemas.microsoft.com/office/drawing/2014/main" id="{DE0A2F50-CF01-42CF-8323-4152F5E908FC}"/>
              </a:ext>
            </a:extLst>
          </p:cNvPr>
          <p:cNvSpPr txBox="1">
            <a:spLocks/>
          </p:cNvSpPr>
          <p:nvPr/>
        </p:nvSpPr>
        <p:spPr>
          <a:xfrm>
            <a:off x="365760" y="2223271"/>
            <a:ext cx="8412480" cy="678647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sp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kern="1200" dirty="0">
                <a:solidFill>
                  <a:srgbClr val="FBFBFC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尚酷简体" panose="03000509000000000000" pitchFamily="65" charset="-122"/>
                <a:ea typeface="方正尚酷简体" panose="03000509000000000000" pitchFamily="65" charset="-122"/>
              </a:rPr>
              <a:t>演示完毕 谢谢欣赏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5D42F74-B941-40F7-867B-9A8D62728317}"/>
              </a:ext>
            </a:extLst>
          </p:cNvPr>
          <p:cNvSpPr/>
          <p:nvPr/>
        </p:nvSpPr>
        <p:spPr>
          <a:xfrm>
            <a:off x="1331640" y="1506537"/>
            <a:ext cx="6480720" cy="20204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963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>
          <a:xfrm>
            <a:off x="4103948" y="1203598"/>
            <a:ext cx="3545090" cy="531908"/>
            <a:chOff x="2891644" y="2187048"/>
            <a:chExt cx="4726786" cy="709210"/>
          </a:xfrm>
        </p:grpSpPr>
        <p:sp>
          <p:nvSpPr>
            <p:cNvPr id="22" name="Rectangle: Rounded Corners 4"/>
            <p:cNvSpPr/>
            <p:nvPr/>
          </p:nvSpPr>
          <p:spPr bwMode="auto">
            <a:xfrm>
              <a:off x="2891644" y="2187048"/>
              <a:ext cx="709210" cy="709210"/>
            </a:xfrm>
            <a:prstGeom prst="roundRect">
              <a:avLst/>
            </a:prstGeom>
            <a:solidFill>
              <a:schemeClr val="accent1">
                <a:lumMod val="10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algn="ctr"/>
              <a:r>
                <a:rPr lang="en-US" altLang="zh-CN" sz="3200">
                  <a:solidFill>
                    <a:schemeClr val="bg1">
                      <a:lumMod val="100000"/>
                    </a:schemeClr>
                  </a:solidFill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24" name="TextBox 6"/>
            <p:cNvSpPr txBox="1"/>
            <p:nvPr/>
          </p:nvSpPr>
          <p:spPr>
            <a:xfrm>
              <a:off x="3655857" y="2420221"/>
              <a:ext cx="3962573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85000" lnSpcReduction="20000"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先秦时期的数学</a:t>
              </a:r>
            </a:p>
          </p:txBody>
        </p:sp>
      </p:grpSp>
      <p:grpSp>
        <p:nvGrpSpPr>
          <p:cNvPr id="7" name="Group 8"/>
          <p:cNvGrpSpPr/>
          <p:nvPr/>
        </p:nvGrpSpPr>
        <p:grpSpPr>
          <a:xfrm>
            <a:off x="4103948" y="1986685"/>
            <a:ext cx="3564395" cy="531908"/>
            <a:chOff x="2891644" y="2990233"/>
            <a:chExt cx="4752526" cy="709210"/>
          </a:xfrm>
        </p:grpSpPr>
        <p:sp>
          <p:nvSpPr>
            <p:cNvPr id="18" name="Rectangle: Rounded Corners 9"/>
            <p:cNvSpPr/>
            <p:nvPr/>
          </p:nvSpPr>
          <p:spPr bwMode="auto">
            <a:xfrm>
              <a:off x="2891644" y="2990233"/>
              <a:ext cx="709210" cy="709210"/>
            </a:xfrm>
            <a:prstGeom prst="roundRect">
              <a:avLst/>
            </a:pr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algn="ctr"/>
              <a:r>
                <a:rPr lang="en-US" altLang="zh-CN" sz="3200">
                  <a:solidFill>
                    <a:schemeClr val="bg1">
                      <a:lumMod val="100000"/>
                    </a:schemeClr>
                  </a:solidFill>
                  <a:cs typeface="+mn-ea"/>
                  <a:sym typeface="+mn-lt"/>
                </a:rPr>
                <a:t>02</a:t>
              </a:r>
            </a:p>
          </p:txBody>
        </p:sp>
        <p:sp>
          <p:nvSpPr>
            <p:cNvPr id="20" name="TextBox 11"/>
            <p:cNvSpPr txBox="1"/>
            <p:nvPr/>
          </p:nvSpPr>
          <p:spPr>
            <a:xfrm>
              <a:off x="3681597" y="3126830"/>
              <a:ext cx="3962573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85000" lnSpcReduction="20000"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周髀算经</a:t>
              </a:r>
              <a:endPara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Group 13"/>
          <p:cNvGrpSpPr/>
          <p:nvPr/>
        </p:nvGrpSpPr>
        <p:grpSpPr>
          <a:xfrm>
            <a:off x="4103948" y="2769772"/>
            <a:ext cx="3564395" cy="531908"/>
            <a:chOff x="2891644" y="3793418"/>
            <a:chExt cx="4752526" cy="709210"/>
          </a:xfrm>
        </p:grpSpPr>
        <p:sp>
          <p:nvSpPr>
            <p:cNvPr id="14" name="Rectangle: Rounded Corners 14"/>
            <p:cNvSpPr/>
            <p:nvPr/>
          </p:nvSpPr>
          <p:spPr bwMode="auto">
            <a:xfrm>
              <a:off x="2891644" y="3793418"/>
              <a:ext cx="709210" cy="709210"/>
            </a:xfrm>
            <a:prstGeom prst="roundRect">
              <a:avLst/>
            </a:prstGeom>
            <a:solidFill>
              <a:schemeClr val="accent3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algn="ctr"/>
              <a:r>
                <a:rPr lang="en-US" altLang="zh-CN" sz="3200">
                  <a:solidFill>
                    <a:schemeClr val="bg1">
                      <a:lumMod val="100000"/>
                    </a:schemeClr>
                  </a:solidFill>
                  <a:cs typeface="+mn-ea"/>
                  <a:sym typeface="+mn-lt"/>
                </a:rPr>
                <a:t>03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681597" y="3993623"/>
              <a:ext cx="3962573" cy="320368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九章算术</a:t>
              </a:r>
            </a:p>
          </p:txBody>
        </p:sp>
      </p:grpSp>
      <p:grpSp>
        <p:nvGrpSpPr>
          <p:cNvPr id="9" name="Group 18"/>
          <p:cNvGrpSpPr/>
          <p:nvPr/>
        </p:nvGrpSpPr>
        <p:grpSpPr>
          <a:xfrm>
            <a:off x="4103948" y="3552859"/>
            <a:ext cx="3564395" cy="531908"/>
            <a:chOff x="2891644" y="4596603"/>
            <a:chExt cx="4752526" cy="709210"/>
          </a:xfrm>
        </p:grpSpPr>
        <p:sp>
          <p:nvSpPr>
            <p:cNvPr id="10" name="Rectangle: Rounded Corners 19"/>
            <p:cNvSpPr/>
            <p:nvPr/>
          </p:nvSpPr>
          <p:spPr bwMode="auto">
            <a:xfrm>
              <a:off x="2891644" y="4596603"/>
              <a:ext cx="709210" cy="709210"/>
            </a:xfrm>
            <a:prstGeom prst="roundRect">
              <a:avLst/>
            </a:pr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algn="ctr"/>
              <a:r>
                <a:rPr lang="en-US" altLang="zh-CN" sz="3200">
                  <a:solidFill>
                    <a:schemeClr val="bg1">
                      <a:lumMod val="100000"/>
                    </a:schemeClr>
                  </a:solidFill>
                  <a:cs typeface="+mn-ea"/>
                  <a:sym typeface="+mn-lt"/>
                </a:rPr>
                <a:t>04</a:t>
              </a:r>
            </a:p>
          </p:txBody>
        </p:sp>
        <p:sp>
          <p:nvSpPr>
            <p:cNvPr id="12" name="TextBox 21"/>
            <p:cNvSpPr txBox="1"/>
            <p:nvPr/>
          </p:nvSpPr>
          <p:spPr>
            <a:xfrm>
              <a:off x="3681597" y="4799712"/>
              <a:ext cx="3962573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</a:rPr>
                <a:t>圆周率</a:t>
              </a:r>
              <a:endParaRPr lang="zh-CN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</a:endParaRPr>
            </a:p>
          </p:txBody>
        </p:sp>
      </p:grpSp>
      <p:grpSp>
        <p:nvGrpSpPr>
          <p:cNvPr id="26" name="Group 21">
            <a:extLst>
              <a:ext uri="{FF2B5EF4-FFF2-40B4-BE49-F238E27FC236}">
                <a16:creationId xmlns:a16="http://schemas.microsoft.com/office/drawing/2014/main" id="{71ECB7D6-0402-4C58-8CD9-F9A81D140E81}"/>
              </a:ext>
            </a:extLst>
          </p:cNvPr>
          <p:cNvGrpSpPr/>
          <p:nvPr/>
        </p:nvGrpSpPr>
        <p:grpSpPr>
          <a:xfrm>
            <a:off x="2660291" y="2093891"/>
            <a:ext cx="1057275" cy="754085"/>
            <a:chOff x="5069886" y="293530"/>
            <a:chExt cx="2052228" cy="1463723"/>
          </a:xfrm>
          <a:noFill/>
        </p:grpSpPr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577C5A74-4534-46D1-A223-290051EA749A}"/>
                </a:ext>
              </a:extLst>
            </p:cNvPr>
            <p:cNvSpPr txBox="1"/>
            <p:nvPr/>
          </p:nvSpPr>
          <p:spPr>
            <a:xfrm>
              <a:off x="5069886" y="293530"/>
              <a:ext cx="2052228" cy="1120147"/>
            </a:xfrm>
            <a:prstGeom prst="rect">
              <a:avLst/>
            </a:prstGeom>
            <a:grpFill/>
          </p:spPr>
          <p:txBody>
            <a:bodyPr wrap="square">
              <a:normAutofit fontScale="77500" lnSpcReduction="20000"/>
            </a:bodyPr>
            <a:lstStyle/>
            <a:p>
              <a:pPr algn="ctr"/>
              <a:r>
                <a:rPr lang="zh-CN" altLang="en-US" sz="4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28" name="TextBox 23">
              <a:extLst>
                <a:ext uri="{FF2B5EF4-FFF2-40B4-BE49-F238E27FC236}">
                  <a16:creationId xmlns:a16="http://schemas.microsoft.com/office/drawing/2014/main" id="{3D758CFC-E6CE-44BF-B63E-BE15B4055752}"/>
                </a:ext>
              </a:extLst>
            </p:cNvPr>
            <p:cNvSpPr txBox="1"/>
            <p:nvPr/>
          </p:nvSpPr>
          <p:spPr>
            <a:xfrm>
              <a:off x="5069886" y="1309193"/>
              <a:ext cx="2052228" cy="448060"/>
            </a:xfrm>
            <a:prstGeom prst="rect">
              <a:avLst/>
            </a:prstGeom>
            <a:grpFill/>
          </p:spPr>
          <p:txBody>
            <a:bodyPr wrap="square">
              <a:no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</a:t>
              </a:r>
            </a:p>
          </p:txBody>
        </p:sp>
      </p:grp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669813C-DFC4-4422-8CDE-AED276C63CFE}"/>
              </a:ext>
            </a:extLst>
          </p:cNvPr>
          <p:cNvCxnSpPr>
            <a:cxnSpLocks/>
          </p:cNvCxnSpPr>
          <p:nvPr/>
        </p:nvCxnSpPr>
        <p:spPr>
          <a:xfrm>
            <a:off x="2737210" y="2617143"/>
            <a:ext cx="8640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8F48CED7-0AF0-4785-BAE2-0BBDF8EC13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2194393" y="2161583"/>
            <a:ext cx="5148554" cy="81528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6D2A02D-ED14-45FF-9AB7-68C476C2AC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101718" y="2101221"/>
            <a:ext cx="5172427" cy="91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31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2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4" presetID="2" presetClass="entr" presetSubtype="2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6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9" presetID="2" presetClass="entr" presetSubtype="2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1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8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3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E8D0E9D1-57D9-49A7-8721-48AB1EB269A5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970881" y="-1864921"/>
            <a:ext cx="5175250" cy="9132888"/>
          </a:xfrm>
          <a:prstGeom prst="rect">
            <a:avLst/>
          </a:pr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6B6416D0-2351-480F-99D8-F229F48798F6}"/>
              </a:ext>
            </a:extLst>
          </p:cNvPr>
          <p:cNvSpPr>
            <a:spLocks/>
          </p:cNvSpPr>
          <p:nvPr/>
        </p:nvSpPr>
        <p:spPr bwMode="auto">
          <a:xfrm>
            <a:off x="3366617" y="4820790"/>
            <a:ext cx="2393950" cy="346075"/>
          </a:xfrm>
          <a:custGeom>
            <a:avLst/>
            <a:gdLst>
              <a:gd name="T0" fmla="*/ 0 w 1508"/>
              <a:gd name="T1" fmla="*/ 218 h 218"/>
              <a:gd name="T2" fmla="*/ 1082 w 1508"/>
              <a:gd name="T3" fmla="*/ 218 h 218"/>
              <a:gd name="T4" fmla="*/ 1508 w 1508"/>
              <a:gd name="T5" fmla="*/ 0 h 218"/>
              <a:gd name="T6" fmla="*/ 459 w 1508"/>
              <a:gd name="T7" fmla="*/ 0 h 218"/>
              <a:gd name="T8" fmla="*/ 0 w 1508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218">
                <a:moveTo>
                  <a:pt x="0" y="218"/>
                </a:moveTo>
                <a:lnTo>
                  <a:pt x="1082" y="218"/>
                </a:lnTo>
                <a:lnTo>
                  <a:pt x="1508" y="0"/>
                </a:lnTo>
                <a:lnTo>
                  <a:pt x="459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6">
            <a:extLst>
              <a:ext uri="{FF2B5EF4-FFF2-40B4-BE49-F238E27FC236}">
                <a16:creationId xmlns:a16="http://schemas.microsoft.com/office/drawing/2014/main" id="{79F5BD55-D3A1-41DA-910F-7F44151A5C34}"/>
              </a:ext>
            </a:extLst>
          </p:cNvPr>
          <p:cNvSpPr>
            <a:spLocks/>
          </p:cNvSpPr>
          <p:nvPr/>
        </p:nvSpPr>
        <p:spPr bwMode="auto">
          <a:xfrm>
            <a:off x="1907704" y="4820790"/>
            <a:ext cx="1579563" cy="346075"/>
          </a:xfrm>
          <a:custGeom>
            <a:avLst/>
            <a:gdLst>
              <a:gd name="T0" fmla="*/ 0 w 995"/>
              <a:gd name="T1" fmla="*/ 218 h 218"/>
              <a:gd name="T2" fmla="*/ 541 w 995"/>
              <a:gd name="T3" fmla="*/ 218 h 218"/>
              <a:gd name="T4" fmla="*/ 995 w 995"/>
              <a:gd name="T5" fmla="*/ 0 h 218"/>
              <a:gd name="T6" fmla="*/ 487 w 995"/>
              <a:gd name="T7" fmla="*/ 0 h 218"/>
              <a:gd name="T8" fmla="*/ 0 w 995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5" h="218">
                <a:moveTo>
                  <a:pt x="0" y="218"/>
                </a:moveTo>
                <a:lnTo>
                  <a:pt x="541" y="218"/>
                </a:lnTo>
                <a:lnTo>
                  <a:pt x="995" y="0"/>
                </a:lnTo>
                <a:lnTo>
                  <a:pt x="487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41ABCCDB-5270-4F1C-907B-0CA618C555BF}"/>
              </a:ext>
            </a:extLst>
          </p:cNvPr>
          <p:cNvSpPr>
            <a:spLocks/>
          </p:cNvSpPr>
          <p:nvPr/>
        </p:nvSpPr>
        <p:spPr bwMode="auto">
          <a:xfrm>
            <a:off x="8268817" y="2404615"/>
            <a:ext cx="866775" cy="1090613"/>
          </a:xfrm>
          <a:custGeom>
            <a:avLst/>
            <a:gdLst>
              <a:gd name="T0" fmla="*/ 546 w 546"/>
              <a:gd name="T1" fmla="*/ 0 h 687"/>
              <a:gd name="T2" fmla="*/ 546 w 546"/>
              <a:gd name="T3" fmla="*/ 433 h 687"/>
              <a:gd name="T4" fmla="*/ 0 w 546"/>
              <a:gd name="T5" fmla="*/ 687 h 687"/>
              <a:gd name="T6" fmla="*/ 0 w 546"/>
              <a:gd name="T7" fmla="*/ 279 h 687"/>
              <a:gd name="T8" fmla="*/ 546 w 546"/>
              <a:gd name="T9" fmla="*/ 0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687">
                <a:moveTo>
                  <a:pt x="546" y="0"/>
                </a:moveTo>
                <a:lnTo>
                  <a:pt x="546" y="433"/>
                </a:lnTo>
                <a:lnTo>
                  <a:pt x="0" y="687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8">
            <a:extLst>
              <a:ext uri="{FF2B5EF4-FFF2-40B4-BE49-F238E27FC236}">
                <a16:creationId xmlns:a16="http://schemas.microsoft.com/office/drawing/2014/main" id="{95E60BE2-0444-4A3F-80D3-7EEB65500B63}"/>
              </a:ext>
            </a:extLst>
          </p:cNvPr>
          <p:cNvSpPr>
            <a:spLocks/>
          </p:cNvSpPr>
          <p:nvPr/>
        </p:nvSpPr>
        <p:spPr bwMode="auto">
          <a:xfrm>
            <a:off x="8702205" y="1709915"/>
            <a:ext cx="433388" cy="647700"/>
          </a:xfrm>
          <a:custGeom>
            <a:avLst/>
            <a:gdLst>
              <a:gd name="T0" fmla="*/ 273 w 273"/>
              <a:gd name="T1" fmla="*/ 268 h 408"/>
              <a:gd name="T2" fmla="*/ 273 w 273"/>
              <a:gd name="T3" fmla="*/ 0 h 408"/>
              <a:gd name="T4" fmla="*/ 0 w 273"/>
              <a:gd name="T5" fmla="*/ 140 h 408"/>
              <a:gd name="T6" fmla="*/ 0 w 273"/>
              <a:gd name="T7" fmla="*/ 408 h 408"/>
              <a:gd name="T8" fmla="*/ 273 w 273"/>
              <a:gd name="T9" fmla="*/ 268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3" h="408">
                <a:moveTo>
                  <a:pt x="273" y="268"/>
                </a:moveTo>
                <a:lnTo>
                  <a:pt x="273" y="0"/>
                </a:lnTo>
                <a:lnTo>
                  <a:pt x="0" y="140"/>
                </a:lnTo>
                <a:lnTo>
                  <a:pt x="0" y="408"/>
                </a:lnTo>
                <a:lnTo>
                  <a:pt x="273" y="26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1F4B652D-2D6B-433B-8FE2-9EC8580640F1}"/>
              </a:ext>
            </a:extLst>
          </p:cNvPr>
          <p:cNvSpPr>
            <a:spLocks/>
          </p:cNvSpPr>
          <p:nvPr/>
        </p:nvSpPr>
        <p:spPr bwMode="auto">
          <a:xfrm>
            <a:off x="4892205" y="2993578"/>
            <a:ext cx="4243388" cy="2173288"/>
          </a:xfrm>
          <a:custGeom>
            <a:avLst/>
            <a:gdLst>
              <a:gd name="T0" fmla="*/ 0 w 2673"/>
              <a:gd name="T1" fmla="*/ 1369 h 1369"/>
              <a:gd name="T2" fmla="*/ 2673 w 2673"/>
              <a:gd name="T3" fmla="*/ 0 h 1369"/>
              <a:gd name="T4" fmla="*/ 2673 w 2673"/>
              <a:gd name="T5" fmla="*/ 1369 h 1369"/>
              <a:gd name="T6" fmla="*/ 0 w 2673"/>
              <a:gd name="T7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3" h="1369">
                <a:moveTo>
                  <a:pt x="0" y="1369"/>
                </a:moveTo>
                <a:lnTo>
                  <a:pt x="2673" y="0"/>
                </a:lnTo>
                <a:lnTo>
                  <a:pt x="2673" y="1369"/>
                </a:lnTo>
                <a:lnTo>
                  <a:pt x="0" y="1369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0">
            <a:extLst>
              <a:ext uri="{FF2B5EF4-FFF2-40B4-BE49-F238E27FC236}">
                <a16:creationId xmlns:a16="http://schemas.microsoft.com/office/drawing/2014/main" id="{27B5F42D-2E62-4D0B-A7B1-616AF906545D}"/>
              </a:ext>
            </a:extLst>
          </p:cNvPr>
          <p:cNvSpPr>
            <a:spLocks/>
          </p:cNvSpPr>
          <p:nvPr/>
        </p:nvSpPr>
        <p:spPr bwMode="auto">
          <a:xfrm>
            <a:off x="5933605" y="3526978"/>
            <a:ext cx="3201988" cy="1639888"/>
          </a:xfrm>
          <a:custGeom>
            <a:avLst/>
            <a:gdLst>
              <a:gd name="T0" fmla="*/ 0 w 2017"/>
              <a:gd name="T1" fmla="*/ 1033 h 1033"/>
              <a:gd name="T2" fmla="*/ 2017 w 2017"/>
              <a:gd name="T3" fmla="*/ 0 h 1033"/>
              <a:gd name="T4" fmla="*/ 2017 w 2017"/>
              <a:gd name="T5" fmla="*/ 1033 h 1033"/>
              <a:gd name="T6" fmla="*/ 0 w 2017"/>
              <a:gd name="T7" fmla="*/ 1033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17" h="1033">
                <a:moveTo>
                  <a:pt x="0" y="1033"/>
                </a:moveTo>
                <a:lnTo>
                  <a:pt x="2017" y="0"/>
                </a:lnTo>
                <a:lnTo>
                  <a:pt x="2017" y="1033"/>
                </a:lnTo>
                <a:lnTo>
                  <a:pt x="0" y="1033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A4727D10-703A-469E-927A-B375FB6DAFD8}"/>
              </a:ext>
            </a:extLst>
          </p:cNvPr>
          <p:cNvSpPr>
            <a:spLocks/>
          </p:cNvSpPr>
          <p:nvPr/>
        </p:nvSpPr>
        <p:spPr bwMode="auto">
          <a:xfrm>
            <a:off x="8268817" y="3526978"/>
            <a:ext cx="866775" cy="1639888"/>
          </a:xfrm>
          <a:custGeom>
            <a:avLst/>
            <a:gdLst>
              <a:gd name="T0" fmla="*/ 546 w 546"/>
              <a:gd name="T1" fmla="*/ 0 h 1033"/>
              <a:gd name="T2" fmla="*/ 546 w 546"/>
              <a:gd name="T3" fmla="*/ 1033 h 1033"/>
              <a:gd name="T4" fmla="*/ 0 w 546"/>
              <a:gd name="T5" fmla="*/ 790 h 1033"/>
              <a:gd name="T6" fmla="*/ 0 w 546"/>
              <a:gd name="T7" fmla="*/ 279 h 1033"/>
              <a:gd name="T8" fmla="*/ 546 w 546"/>
              <a:gd name="T9" fmla="*/ 0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1033">
                <a:moveTo>
                  <a:pt x="546" y="0"/>
                </a:moveTo>
                <a:lnTo>
                  <a:pt x="546" y="1033"/>
                </a:lnTo>
                <a:lnTo>
                  <a:pt x="0" y="790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2">
            <a:extLst>
              <a:ext uri="{FF2B5EF4-FFF2-40B4-BE49-F238E27FC236}">
                <a16:creationId xmlns:a16="http://schemas.microsoft.com/office/drawing/2014/main" id="{14E6877A-4C71-4B7B-848F-3B6C7E9C298A}"/>
              </a:ext>
            </a:extLst>
          </p:cNvPr>
          <p:cNvSpPr>
            <a:spLocks/>
          </p:cNvSpPr>
          <p:nvPr/>
        </p:nvSpPr>
        <p:spPr bwMode="auto">
          <a:xfrm>
            <a:off x="7513167" y="4781103"/>
            <a:ext cx="1622425" cy="385763"/>
          </a:xfrm>
          <a:custGeom>
            <a:avLst/>
            <a:gdLst>
              <a:gd name="T0" fmla="*/ 476 w 1022"/>
              <a:gd name="T1" fmla="*/ 0 h 243"/>
              <a:gd name="T2" fmla="*/ 0 w 1022"/>
              <a:gd name="T3" fmla="*/ 243 h 243"/>
              <a:gd name="T4" fmla="*/ 1022 w 1022"/>
              <a:gd name="T5" fmla="*/ 243 h 243"/>
              <a:gd name="T6" fmla="*/ 476 w 1022"/>
              <a:gd name="T7" fmla="*/ 0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2" h="243">
                <a:moveTo>
                  <a:pt x="476" y="0"/>
                </a:moveTo>
                <a:lnTo>
                  <a:pt x="0" y="243"/>
                </a:lnTo>
                <a:lnTo>
                  <a:pt x="1022" y="243"/>
                </a:lnTo>
                <a:lnTo>
                  <a:pt x="476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FFDC338D-630C-42EE-B233-AAF55FA75110}"/>
              </a:ext>
            </a:extLst>
          </p:cNvPr>
          <p:cNvSpPr>
            <a:spLocks/>
          </p:cNvSpPr>
          <p:nvPr/>
        </p:nvSpPr>
        <p:spPr bwMode="auto">
          <a:xfrm>
            <a:off x="2636367" y="4657278"/>
            <a:ext cx="1927225" cy="509588"/>
          </a:xfrm>
          <a:custGeom>
            <a:avLst/>
            <a:gdLst>
              <a:gd name="T0" fmla="*/ 0 w 1214"/>
              <a:gd name="T1" fmla="*/ 321 h 321"/>
              <a:gd name="T2" fmla="*/ 542 w 1214"/>
              <a:gd name="T3" fmla="*/ 321 h 321"/>
              <a:gd name="T4" fmla="*/ 1214 w 1214"/>
              <a:gd name="T5" fmla="*/ 0 h 321"/>
              <a:gd name="T6" fmla="*/ 700 w 1214"/>
              <a:gd name="T7" fmla="*/ 0 h 321"/>
              <a:gd name="T8" fmla="*/ 0 w 1214"/>
              <a:gd name="T9" fmla="*/ 321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4" h="321">
                <a:moveTo>
                  <a:pt x="0" y="321"/>
                </a:moveTo>
                <a:lnTo>
                  <a:pt x="542" y="321"/>
                </a:lnTo>
                <a:lnTo>
                  <a:pt x="1214" y="0"/>
                </a:lnTo>
                <a:lnTo>
                  <a:pt x="700" y="0"/>
                </a:lnTo>
                <a:lnTo>
                  <a:pt x="0" y="321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D9BA1331-653B-4F18-98A1-BC0C4A57C1FC}"/>
              </a:ext>
            </a:extLst>
          </p:cNvPr>
          <p:cNvSpPr>
            <a:spLocks/>
          </p:cNvSpPr>
          <p:nvPr/>
        </p:nvSpPr>
        <p:spPr bwMode="auto">
          <a:xfrm>
            <a:off x="2508250" y="-4763"/>
            <a:ext cx="1779588" cy="257175"/>
          </a:xfrm>
          <a:custGeom>
            <a:avLst/>
            <a:gdLst>
              <a:gd name="T0" fmla="*/ 1121 w 1121"/>
              <a:gd name="T1" fmla="*/ 0 h 162"/>
              <a:gd name="T2" fmla="*/ 317 w 1121"/>
              <a:gd name="T3" fmla="*/ 0 h 162"/>
              <a:gd name="T4" fmla="*/ 0 w 1121"/>
              <a:gd name="T5" fmla="*/ 162 h 162"/>
              <a:gd name="T6" fmla="*/ 782 w 1121"/>
              <a:gd name="T7" fmla="*/ 162 h 162"/>
              <a:gd name="T8" fmla="*/ 1121 w 1121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1" h="162">
                <a:moveTo>
                  <a:pt x="1121" y="0"/>
                </a:moveTo>
                <a:lnTo>
                  <a:pt x="317" y="0"/>
                </a:lnTo>
                <a:lnTo>
                  <a:pt x="0" y="162"/>
                </a:lnTo>
                <a:lnTo>
                  <a:pt x="782" y="162"/>
                </a:lnTo>
                <a:lnTo>
                  <a:pt x="1121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FCEF49F9-855D-47E4-AD70-13334AC962EB}"/>
              </a:ext>
            </a:extLst>
          </p:cNvPr>
          <p:cNvSpPr>
            <a:spLocks/>
          </p:cNvSpPr>
          <p:nvPr/>
        </p:nvSpPr>
        <p:spPr bwMode="auto">
          <a:xfrm>
            <a:off x="4192588" y="-4763"/>
            <a:ext cx="1169988" cy="257175"/>
          </a:xfrm>
          <a:custGeom>
            <a:avLst/>
            <a:gdLst>
              <a:gd name="T0" fmla="*/ 737 w 737"/>
              <a:gd name="T1" fmla="*/ 0 h 162"/>
              <a:gd name="T2" fmla="*/ 339 w 737"/>
              <a:gd name="T3" fmla="*/ 0 h 162"/>
              <a:gd name="T4" fmla="*/ 0 w 737"/>
              <a:gd name="T5" fmla="*/ 162 h 162"/>
              <a:gd name="T6" fmla="*/ 382 w 737"/>
              <a:gd name="T7" fmla="*/ 162 h 162"/>
              <a:gd name="T8" fmla="*/ 737 w 737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7" h="162">
                <a:moveTo>
                  <a:pt x="737" y="0"/>
                </a:moveTo>
                <a:lnTo>
                  <a:pt x="339" y="0"/>
                </a:lnTo>
                <a:lnTo>
                  <a:pt x="0" y="162"/>
                </a:lnTo>
                <a:lnTo>
                  <a:pt x="382" y="162"/>
                </a:lnTo>
                <a:lnTo>
                  <a:pt x="737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16">
            <a:extLst>
              <a:ext uri="{FF2B5EF4-FFF2-40B4-BE49-F238E27FC236}">
                <a16:creationId xmlns:a16="http://schemas.microsoft.com/office/drawing/2014/main" id="{77115059-4A2F-4500-BD46-1C611211B802}"/>
              </a:ext>
            </a:extLst>
          </p:cNvPr>
          <p:cNvSpPr>
            <a:spLocks/>
          </p:cNvSpPr>
          <p:nvPr/>
        </p:nvSpPr>
        <p:spPr bwMode="auto">
          <a:xfrm>
            <a:off x="-7938" y="1241425"/>
            <a:ext cx="650875" cy="806450"/>
          </a:xfrm>
          <a:custGeom>
            <a:avLst/>
            <a:gdLst>
              <a:gd name="T0" fmla="*/ 0 w 410"/>
              <a:gd name="T1" fmla="*/ 508 h 508"/>
              <a:gd name="T2" fmla="*/ 0 w 410"/>
              <a:gd name="T3" fmla="*/ 187 h 508"/>
              <a:gd name="T4" fmla="*/ 410 w 410"/>
              <a:gd name="T5" fmla="*/ 0 h 508"/>
              <a:gd name="T6" fmla="*/ 410 w 410"/>
              <a:gd name="T7" fmla="*/ 302 h 508"/>
              <a:gd name="T8" fmla="*/ 0 w 410"/>
              <a:gd name="T9" fmla="*/ 508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508">
                <a:moveTo>
                  <a:pt x="0" y="508"/>
                </a:moveTo>
                <a:lnTo>
                  <a:pt x="0" y="187"/>
                </a:lnTo>
                <a:lnTo>
                  <a:pt x="410" y="0"/>
                </a:lnTo>
                <a:lnTo>
                  <a:pt x="410" y="302"/>
                </a:lnTo>
                <a:lnTo>
                  <a:pt x="0" y="50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17">
            <a:extLst>
              <a:ext uri="{FF2B5EF4-FFF2-40B4-BE49-F238E27FC236}">
                <a16:creationId xmlns:a16="http://schemas.microsoft.com/office/drawing/2014/main" id="{2BC6CD4A-6CB9-45D4-B055-A01B357CCBF3}"/>
              </a:ext>
            </a:extLst>
          </p:cNvPr>
          <p:cNvSpPr>
            <a:spLocks/>
          </p:cNvSpPr>
          <p:nvPr/>
        </p:nvSpPr>
        <p:spPr bwMode="auto">
          <a:xfrm>
            <a:off x="-7938" y="2169150"/>
            <a:ext cx="322263" cy="482600"/>
          </a:xfrm>
          <a:custGeom>
            <a:avLst/>
            <a:gdLst>
              <a:gd name="T0" fmla="*/ 0 w 203"/>
              <a:gd name="T1" fmla="*/ 106 h 304"/>
              <a:gd name="T2" fmla="*/ 0 w 203"/>
              <a:gd name="T3" fmla="*/ 304 h 304"/>
              <a:gd name="T4" fmla="*/ 203 w 203"/>
              <a:gd name="T5" fmla="*/ 201 h 304"/>
              <a:gd name="T6" fmla="*/ 203 w 203"/>
              <a:gd name="T7" fmla="*/ 0 h 304"/>
              <a:gd name="T8" fmla="*/ 0 w 203"/>
              <a:gd name="T9" fmla="*/ 106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" h="304">
                <a:moveTo>
                  <a:pt x="0" y="106"/>
                </a:moveTo>
                <a:lnTo>
                  <a:pt x="0" y="304"/>
                </a:lnTo>
                <a:lnTo>
                  <a:pt x="203" y="201"/>
                </a:lnTo>
                <a:lnTo>
                  <a:pt x="203" y="0"/>
                </a:lnTo>
                <a:lnTo>
                  <a:pt x="0" y="106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18">
            <a:extLst>
              <a:ext uri="{FF2B5EF4-FFF2-40B4-BE49-F238E27FC236}">
                <a16:creationId xmlns:a16="http://schemas.microsoft.com/office/drawing/2014/main" id="{E7A39FBF-9425-4189-8BD0-983C2090F9C9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3159125" cy="1614488"/>
          </a:xfrm>
          <a:custGeom>
            <a:avLst/>
            <a:gdLst>
              <a:gd name="T0" fmla="*/ 1990 w 1990"/>
              <a:gd name="T1" fmla="*/ 0 h 1017"/>
              <a:gd name="T2" fmla="*/ 0 w 1990"/>
              <a:gd name="T3" fmla="*/ 1017 h 1017"/>
              <a:gd name="T4" fmla="*/ 0 w 1990"/>
              <a:gd name="T5" fmla="*/ 3 h 1017"/>
              <a:gd name="T6" fmla="*/ 1990 w 1990"/>
              <a:gd name="T7" fmla="*/ 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90" h="1017">
                <a:moveTo>
                  <a:pt x="1990" y="0"/>
                </a:moveTo>
                <a:lnTo>
                  <a:pt x="0" y="1017"/>
                </a:lnTo>
                <a:lnTo>
                  <a:pt x="0" y="3"/>
                </a:lnTo>
                <a:lnTo>
                  <a:pt x="1990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19">
            <a:extLst>
              <a:ext uri="{FF2B5EF4-FFF2-40B4-BE49-F238E27FC236}">
                <a16:creationId xmlns:a16="http://schemas.microsoft.com/office/drawing/2014/main" id="{BC1B045C-483D-4440-83BE-03AA3320A7F4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2386013" cy="1219200"/>
          </a:xfrm>
          <a:custGeom>
            <a:avLst/>
            <a:gdLst>
              <a:gd name="T0" fmla="*/ 1503 w 1503"/>
              <a:gd name="T1" fmla="*/ 0 h 768"/>
              <a:gd name="T2" fmla="*/ 0 w 1503"/>
              <a:gd name="T3" fmla="*/ 768 h 768"/>
              <a:gd name="T4" fmla="*/ 0 w 1503"/>
              <a:gd name="T5" fmla="*/ 0 h 768"/>
              <a:gd name="T6" fmla="*/ 1503 w 1503"/>
              <a:gd name="T7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03" h="768">
                <a:moveTo>
                  <a:pt x="1503" y="0"/>
                </a:moveTo>
                <a:lnTo>
                  <a:pt x="0" y="768"/>
                </a:lnTo>
                <a:lnTo>
                  <a:pt x="0" y="0"/>
                </a:lnTo>
                <a:lnTo>
                  <a:pt x="1503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20">
            <a:extLst>
              <a:ext uri="{FF2B5EF4-FFF2-40B4-BE49-F238E27FC236}">
                <a16:creationId xmlns:a16="http://schemas.microsoft.com/office/drawing/2014/main" id="{CE2E00A3-4377-4007-9605-CF73AED9C775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650875" cy="1219200"/>
          </a:xfrm>
          <a:custGeom>
            <a:avLst/>
            <a:gdLst>
              <a:gd name="T0" fmla="*/ 0 w 410"/>
              <a:gd name="T1" fmla="*/ 768 h 768"/>
              <a:gd name="T2" fmla="*/ 0 w 410"/>
              <a:gd name="T3" fmla="*/ 0 h 768"/>
              <a:gd name="T4" fmla="*/ 410 w 410"/>
              <a:gd name="T5" fmla="*/ 182 h 768"/>
              <a:gd name="T6" fmla="*/ 410 w 410"/>
              <a:gd name="T7" fmla="*/ 562 h 768"/>
              <a:gd name="T8" fmla="*/ 0 w 410"/>
              <a:gd name="T9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768">
                <a:moveTo>
                  <a:pt x="0" y="768"/>
                </a:moveTo>
                <a:lnTo>
                  <a:pt x="0" y="0"/>
                </a:lnTo>
                <a:lnTo>
                  <a:pt x="410" y="182"/>
                </a:lnTo>
                <a:lnTo>
                  <a:pt x="410" y="562"/>
                </a:lnTo>
                <a:lnTo>
                  <a:pt x="0" y="768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1">
            <a:extLst>
              <a:ext uri="{FF2B5EF4-FFF2-40B4-BE49-F238E27FC236}">
                <a16:creationId xmlns:a16="http://schemas.microsoft.com/office/drawing/2014/main" id="{4148030C-7901-4DFD-81C2-F996EE4555F1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1206500" cy="288925"/>
          </a:xfrm>
          <a:custGeom>
            <a:avLst/>
            <a:gdLst>
              <a:gd name="T0" fmla="*/ 410 w 760"/>
              <a:gd name="T1" fmla="*/ 182 h 182"/>
              <a:gd name="T2" fmla="*/ 760 w 760"/>
              <a:gd name="T3" fmla="*/ 0 h 182"/>
              <a:gd name="T4" fmla="*/ 0 w 760"/>
              <a:gd name="T5" fmla="*/ 0 h 182"/>
              <a:gd name="T6" fmla="*/ 410 w 760"/>
              <a:gd name="T7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0" h="182">
                <a:moveTo>
                  <a:pt x="410" y="182"/>
                </a:moveTo>
                <a:lnTo>
                  <a:pt x="760" y="0"/>
                </a:lnTo>
                <a:lnTo>
                  <a:pt x="0" y="0"/>
                </a:lnTo>
                <a:lnTo>
                  <a:pt x="410" y="182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2">
            <a:extLst>
              <a:ext uri="{FF2B5EF4-FFF2-40B4-BE49-F238E27FC236}">
                <a16:creationId xmlns:a16="http://schemas.microsoft.com/office/drawing/2014/main" id="{06BDF49C-3F2D-4E3C-974B-6E9DE9B788BB}"/>
              </a:ext>
            </a:extLst>
          </p:cNvPr>
          <p:cNvSpPr>
            <a:spLocks/>
          </p:cNvSpPr>
          <p:nvPr/>
        </p:nvSpPr>
        <p:spPr bwMode="auto">
          <a:xfrm>
            <a:off x="3394075" y="-4763"/>
            <a:ext cx="1431925" cy="381000"/>
          </a:xfrm>
          <a:custGeom>
            <a:avLst/>
            <a:gdLst>
              <a:gd name="T0" fmla="*/ 902 w 902"/>
              <a:gd name="T1" fmla="*/ 0 h 240"/>
              <a:gd name="T2" fmla="*/ 503 w 902"/>
              <a:gd name="T3" fmla="*/ 0 h 240"/>
              <a:gd name="T4" fmla="*/ 0 w 902"/>
              <a:gd name="T5" fmla="*/ 240 h 240"/>
              <a:gd name="T6" fmla="*/ 382 w 902"/>
              <a:gd name="T7" fmla="*/ 240 h 240"/>
              <a:gd name="T8" fmla="*/ 902 w 902"/>
              <a:gd name="T9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2" h="240">
                <a:moveTo>
                  <a:pt x="902" y="0"/>
                </a:moveTo>
                <a:lnTo>
                  <a:pt x="503" y="0"/>
                </a:lnTo>
                <a:lnTo>
                  <a:pt x="0" y="240"/>
                </a:lnTo>
                <a:lnTo>
                  <a:pt x="382" y="240"/>
                </a:lnTo>
                <a:lnTo>
                  <a:pt x="902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5C2CF21-7943-43E6-9681-25082FCD7AF6}"/>
              </a:ext>
            </a:extLst>
          </p:cNvPr>
          <p:cNvSpPr/>
          <p:nvPr/>
        </p:nvSpPr>
        <p:spPr>
          <a:xfrm>
            <a:off x="1331640" y="1506537"/>
            <a:ext cx="6480720" cy="20204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B52E178-4F5B-423B-A6B3-F229CBAFBAA5}"/>
              </a:ext>
            </a:extLst>
          </p:cNvPr>
          <p:cNvSpPr/>
          <p:nvPr/>
        </p:nvSpPr>
        <p:spPr>
          <a:xfrm>
            <a:off x="2968950" y="2770585"/>
            <a:ext cx="60017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spc="300" dirty="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先秦时期的数学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AF14C99-1DC8-4CC1-B714-5E327C1D8535}"/>
              </a:ext>
            </a:extLst>
          </p:cNvPr>
          <p:cNvSpPr/>
          <p:nvPr/>
        </p:nvSpPr>
        <p:spPr>
          <a:xfrm>
            <a:off x="4109607" y="1423918"/>
            <a:ext cx="186021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9600" spc="3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zh-CN" altLang="en-US" sz="9600" spc="300" dirty="0">
              <a:solidFill>
                <a:schemeClr val="bg1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7288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8B6AA188-4176-4B95-AB7B-B41AA9F7FCED}"/>
              </a:ext>
            </a:extLst>
          </p:cNvPr>
          <p:cNvGrpSpPr/>
          <p:nvPr/>
        </p:nvGrpSpPr>
        <p:grpSpPr>
          <a:xfrm>
            <a:off x="601382" y="1621799"/>
            <a:ext cx="4926645" cy="2444901"/>
            <a:chOff x="91901" y="1621799"/>
            <a:chExt cx="6162438" cy="2444901"/>
          </a:xfrm>
        </p:grpSpPr>
        <p:sp>
          <p:nvSpPr>
            <p:cNvPr id="3" name="íślíḋè-Rectangle 1">
              <a:extLst>
                <a:ext uri="{FF2B5EF4-FFF2-40B4-BE49-F238E27FC236}">
                  <a16:creationId xmlns:a16="http://schemas.microsoft.com/office/drawing/2014/main" id="{CE7B3B49-FC47-4A82-8C4A-6B7130816F81}"/>
                </a:ext>
              </a:extLst>
            </p:cNvPr>
            <p:cNvSpPr/>
            <p:nvPr/>
          </p:nvSpPr>
          <p:spPr>
            <a:xfrm>
              <a:off x="101876" y="1621799"/>
              <a:ext cx="6152463" cy="2169958"/>
            </a:xfrm>
            <a:prstGeom prst="rect">
              <a:avLst/>
            </a:prstGeom>
            <a:solidFill>
              <a:schemeClr val="tx2">
                <a:lumMod val="50000"/>
                <a:alpha val="9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8" name="îṣļîḑé-Rectangle 17">
              <a:extLst>
                <a:ext uri="{FF2B5EF4-FFF2-40B4-BE49-F238E27FC236}">
                  <a16:creationId xmlns:a16="http://schemas.microsoft.com/office/drawing/2014/main" id="{5BDE6CAE-A75D-4330-A367-F16054730C2B}"/>
                </a:ext>
              </a:extLst>
            </p:cNvPr>
            <p:cNvSpPr/>
            <p:nvPr/>
          </p:nvSpPr>
          <p:spPr>
            <a:xfrm>
              <a:off x="91901" y="2078098"/>
              <a:ext cx="6071560" cy="1988602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just"/>
              <a:r>
                <a:rPr lang="zh-CN" altLang="en-US" b="0" i="0" dirty="0">
                  <a:solidFill>
                    <a:srgbClr val="121212"/>
                  </a:solidFill>
                  <a:effectLst/>
                  <a:latin typeface="-apple-system"/>
                </a:rPr>
                <a:t>    上古结绳而治”（周易</a:t>
              </a:r>
              <a:r>
                <a:rPr lang="en-US" altLang="zh-CN" b="0" i="0" dirty="0">
                  <a:solidFill>
                    <a:srgbClr val="121212"/>
                  </a:solidFill>
                  <a:effectLst/>
                  <a:latin typeface="-apple-system"/>
                </a:rPr>
                <a:t>·</a:t>
              </a:r>
              <a:r>
                <a:rPr lang="zh-CN" altLang="en-US" b="0" i="0" dirty="0">
                  <a:solidFill>
                    <a:srgbClr val="121212"/>
                  </a:solidFill>
                  <a:effectLst/>
                  <a:latin typeface="-apple-system"/>
                </a:rPr>
                <a:t>系辞下）</a:t>
              </a:r>
              <a:endParaRPr lang="en-US" altLang="zh-CN" b="0" i="0" dirty="0">
                <a:solidFill>
                  <a:srgbClr val="121212"/>
                </a:solidFill>
                <a:effectLst/>
                <a:latin typeface="-apple-system"/>
              </a:endParaRPr>
            </a:p>
            <a:p>
              <a:pPr algn="just"/>
              <a:endParaRPr lang="en-US" altLang="zh-CN" sz="1800" kern="100" dirty="0">
                <a:solidFill>
                  <a:srgbClr val="121212"/>
                </a:solidFill>
                <a:latin typeface="-apple-system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en-US" sz="1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    远古时代人类，摆脱时空限制记录事实、进行传播的一种手段之一</a:t>
              </a:r>
              <a:r>
                <a:rPr lang="en-US" altLang="zh-CN" sz="1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	</a:t>
              </a:r>
              <a:endPara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0F682867-1780-472C-9445-61AF3AF2D903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先秦时期的数学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6DB464-E800-419E-962C-B9BAC5BAB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075" y="1312777"/>
            <a:ext cx="3032925" cy="2478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414E4D9-4962-4C20-A433-9CD34F33A78F}"/>
              </a:ext>
            </a:extLst>
          </p:cNvPr>
          <p:cNvSpPr txBox="1"/>
          <p:nvPr/>
        </p:nvSpPr>
        <p:spPr>
          <a:xfrm>
            <a:off x="683568" y="943622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20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结绳记事  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726096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8B6AA188-4176-4B95-AB7B-B41AA9F7FCED}"/>
              </a:ext>
            </a:extLst>
          </p:cNvPr>
          <p:cNvGrpSpPr/>
          <p:nvPr/>
        </p:nvGrpSpPr>
        <p:grpSpPr>
          <a:xfrm>
            <a:off x="609357" y="1588520"/>
            <a:ext cx="4918670" cy="2203237"/>
            <a:chOff x="101876" y="1621799"/>
            <a:chExt cx="6152463" cy="2169958"/>
          </a:xfrm>
        </p:grpSpPr>
        <p:sp>
          <p:nvSpPr>
            <p:cNvPr id="3" name="íślíḋè-Rectangle 1">
              <a:extLst>
                <a:ext uri="{FF2B5EF4-FFF2-40B4-BE49-F238E27FC236}">
                  <a16:creationId xmlns:a16="http://schemas.microsoft.com/office/drawing/2014/main" id="{CE7B3B49-FC47-4A82-8C4A-6B7130816F81}"/>
                </a:ext>
              </a:extLst>
            </p:cNvPr>
            <p:cNvSpPr/>
            <p:nvPr/>
          </p:nvSpPr>
          <p:spPr>
            <a:xfrm>
              <a:off x="101876" y="1621799"/>
              <a:ext cx="6152463" cy="2169958"/>
            </a:xfrm>
            <a:prstGeom prst="rect">
              <a:avLst/>
            </a:prstGeom>
            <a:solidFill>
              <a:schemeClr val="tx2">
                <a:lumMod val="50000"/>
                <a:alpha val="9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8" name="îṣļîḑé-Rectangle 17">
              <a:extLst>
                <a:ext uri="{FF2B5EF4-FFF2-40B4-BE49-F238E27FC236}">
                  <a16:creationId xmlns:a16="http://schemas.microsoft.com/office/drawing/2014/main" id="{5BDE6CAE-A75D-4330-A367-F16054730C2B}"/>
                </a:ext>
              </a:extLst>
            </p:cNvPr>
            <p:cNvSpPr/>
            <p:nvPr/>
          </p:nvSpPr>
          <p:spPr>
            <a:xfrm>
              <a:off x="141498" y="1810054"/>
              <a:ext cx="6071560" cy="1910783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just"/>
              <a:r>
                <a:rPr lang="zh-CN" altLang="en-US" b="0" i="0" dirty="0">
                  <a:solidFill>
                    <a:srgbClr val="121212"/>
                  </a:solidFill>
                  <a:effectLst/>
                  <a:latin typeface="-apple-system"/>
                </a:rPr>
                <a:t>    圆者中规，方者中矩（周礼）</a:t>
              </a:r>
              <a:endParaRPr lang="en-US" altLang="zh-CN" b="0" i="0" dirty="0">
                <a:solidFill>
                  <a:srgbClr val="121212"/>
                </a:solidFill>
                <a:effectLst/>
                <a:latin typeface="-apple-system"/>
              </a:endParaRPr>
            </a:p>
            <a:p>
              <a:pPr algn="just"/>
              <a:endParaRPr lang="en-US" altLang="zh-CN" sz="1800" kern="100" dirty="0">
                <a:solidFill>
                  <a:srgbClr val="121212"/>
                </a:solidFill>
                <a:latin typeface="-apple-system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    </a:t>
              </a:r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中国古代传统的几何工具。对后来的几何学发展有重要意义</a:t>
              </a:r>
              <a:endPara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en-US" sz="1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中国传统几何学都是围绕圆和勾股展开，与规和矩的使用密不可分</a:t>
              </a:r>
              <a:r>
                <a:rPr lang="en-US" altLang="zh-CN" sz="1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	</a:t>
              </a:r>
              <a:endPara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0F682867-1780-472C-9445-61AF3AF2D903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先秦时期的数学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414E4D9-4962-4C20-A433-9CD34F33A78F}"/>
              </a:ext>
            </a:extLst>
          </p:cNvPr>
          <p:cNvSpPr txBox="1"/>
          <p:nvPr/>
        </p:nvSpPr>
        <p:spPr>
          <a:xfrm>
            <a:off x="755576" y="843730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规矩的使用</a:t>
            </a:r>
            <a:endParaRPr lang="zh-CN" altLang="zh-CN" sz="20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9EB3280-D168-4FBB-9409-3A59323E75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2120" y="1616560"/>
            <a:ext cx="3168352" cy="216995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5031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8B6AA188-4176-4B95-AB7B-B41AA9F7FCED}"/>
              </a:ext>
            </a:extLst>
          </p:cNvPr>
          <p:cNvGrpSpPr/>
          <p:nvPr/>
        </p:nvGrpSpPr>
        <p:grpSpPr>
          <a:xfrm>
            <a:off x="609357" y="1621798"/>
            <a:ext cx="4918670" cy="3038184"/>
            <a:chOff x="101876" y="1621799"/>
            <a:chExt cx="6152463" cy="2169958"/>
          </a:xfrm>
        </p:grpSpPr>
        <p:sp>
          <p:nvSpPr>
            <p:cNvPr id="3" name="íślíḋè-Rectangle 1">
              <a:extLst>
                <a:ext uri="{FF2B5EF4-FFF2-40B4-BE49-F238E27FC236}">
                  <a16:creationId xmlns:a16="http://schemas.microsoft.com/office/drawing/2014/main" id="{CE7B3B49-FC47-4A82-8C4A-6B7130816F81}"/>
                </a:ext>
              </a:extLst>
            </p:cNvPr>
            <p:cNvSpPr/>
            <p:nvPr/>
          </p:nvSpPr>
          <p:spPr>
            <a:xfrm>
              <a:off x="101876" y="1621799"/>
              <a:ext cx="6152463" cy="2169958"/>
            </a:xfrm>
            <a:prstGeom prst="rect">
              <a:avLst/>
            </a:prstGeom>
            <a:solidFill>
              <a:schemeClr val="tx2">
                <a:lumMod val="50000"/>
                <a:alpha val="9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8" name="îṣļîḑé-Rectangle 17">
              <a:extLst>
                <a:ext uri="{FF2B5EF4-FFF2-40B4-BE49-F238E27FC236}">
                  <a16:creationId xmlns:a16="http://schemas.microsoft.com/office/drawing/2014/main" id="{5BDE6CAE-A75D-4330-A367-F16054730C2B}"/>
                </a:ext>
              </a:extLst>
            </p:cNvPr>
            <p:cNvSpPr/>
            <p:nvPr/>
          </p:nvSpPr>
          <p:spPr>
            <a:xfrm>
              <a:off x="101876" y="1712477"/>
              <a:ext cx="6071560" cy="1988602"/>
            </a:xfrm>
            <a:prstGeom prst="rect">
              <a:avLst/>
            </a:prstGeom>
          </p:spPr>
          <p:txBody>
            <a:bodyPr wrap="square">
              <a:normAutofit fontScale="70000" lnSpcReduction="20000"/>
            </a:bodyPr>
            <a:lstStyle/>
            <a:p>
              <a:pPr algn="just"/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中文自始至终都使用十进制</a:t>
              </a:r>
            </a:p>
            <a:p>
              <a:pPr algn="just"/>
              <a:endPara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最早期的使用推测：北京周口店的一万多年前的山顶洞人遗址出土的骨管，以一个圆点代表</a:t>
              </a:r>
              <a:r>
                <a: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1</a:t>
              </a:r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，两个圆点并列代表</a:t>
              </a:r>
              <a:r>
                <a: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2</a:t>
              </a:r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，三个圆点并列代表</a:t>
              </a:r>
              <a:r>
                <a: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3</a:t>
              </a:r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，五个圆点上二下三排列代表</a:t>
              </a:r>
              <a:r>
                <a: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5</a:t>
              </a:r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，长圆形代表十。</a:t>
              </a:r>
            </a:p>
            <a:p>
              <a:pPr algn="just"/>
              <a:endPara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北京的中国历史博物馆藏有一把安阳殷墟出土的象牙尺，长</a:t>
              </a:r>
              <a:r>
                <a: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15.78</a:t>
              </a:r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厘米，分为十寸，说明中国商代的十进制几经用在长度上了。</a:t>
              </a:r>
            </a:p>
            <a:p>
              <a:pPr algn="just"/>
              <a:endPara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春秋战国时代，出现严格的十进位制筹算记数，以空代表</a:t>
              </a:r>
              <a:r>
                <a: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0</a:t>
              </a:r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，也发明了用于十进位制乘法、除法的九九表和</a:t>
              </a:r>
              <a:r>
                <a: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《</a:t>
              </a:r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算表</a:t>
              </a:r>
              <a:r>
                <a: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》</a:t>
              </a:r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。</a:t>
              </a:r>
              <a:endPara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endPara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en-US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从现已发现的商代陶文和甲骨文中，可以看到当时已能够用一、二、三、四、五、六、七、八、九、十、百、千、万等十三个数字</a:t>
              </a:r>
              <a:endPara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0F682867-1780-472C-9445-61AF3AF2D903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先秦时期的数学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414E4D9-4962-4C20-A433-9CD34F33A78F}"/>
              </a:ext>
            </a:extLst>
          </p:cNvPr>
          <p:cNvSpPr txBox="1"/>
          <p:nvPr/>
        </p:nvSpPr>
        <p:spPr>
          <a:xfrm>
            <a:off x="683568" y="943622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十进制计数法</a:t>
            </a:r>
            <a:endParaRPr lang="zh-CN" altLang="zh-CN" sz="20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04A8024-C0CE-4EB3-B89B-A286FD5F93FF}"/>
              </a:ext>
            </a:extLst>
          </p:cNvPr>
          <p:cNvSpPr txBox="1"/>
          <p:nvPr/>
        </p:nvSpPr>
        <p:spPr>
          <a:xfrm>
            <a:off x="6588224" y="763022"/>
            <a:ext cx="1800493" cy="36174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i="0" dirty="0">
                <a:solidFill>
                  <a:srgbClr val="333333"/>
                </a:solidFill>
                <a:effectLst/>
                <a:latin typeface="Helvetica Neue"/>
              </a:rPr>
              <a:t>十进制计数法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Helvetica Neue"/>
              </a:rPr>
              <a:t>是古代世界中最先进、科学的记数法，</a:t>
            </a:r>
            <a:r>
              <a:rPr lang="zh-CN" altLang="en-US" sz="1400" dirty="0">
                <a:solidFill>
                  <a:srgbClr val="333333"/>
                </a:solidFill>
                <a:latin typeface="Helvetica Neue"/>
              </a:rPr>
              <a:t>对世界科学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Helvetica Neue"/>
              </a:rPr>
              <a:t>和文化的发展有着不可估量的作用。</a:t>
            </a:r>
            <a:r>
              <a:rPr lang="zh-CN" altLang="en-US" sz="1400" dirty="0">
                <a:solidFill>
                  <a:srgbClr val="333333"/>
                </a:solidFill>
                <a:latin typeface="Helvetica Neue"/>
              </a:rPr>
              <a:t>正如李约瑟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Helvetica Neue"/>
              </a:rPr>
              <a:t>所说的：“如果没有这种十</a:t>
            </a:r>
            <a:r>
              <a:rPr lang="zh-CN" altLang="en-US" sz="1400" dirty="0">
                <a:solidFill>
                  <a:srgbClr val="333333"/>
                </a:solidFill>
                <a:latin typeface="Helvetica Neue"/>
              </a:rPr>
              <a:t>进位制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Helvetica Neue"/>
              </a:rPr>
              <a:t>，就不可能出现我们现在这个统一化的世界了。”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5274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C97585EC-0B13-4020-B889-24E72A7C8015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981525" y="-1999357"/>
            <a:ext cx="5175250" cy="9132888"/>
          </a:xfrm>
          <a:prstGeom prst="rect">
            <a:avLst/>
          </a:pr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70C632A9-A2E9-4E92-930E-12E16D6D0D86}"/>
              </a:ext>
            </a:extLst>
          </p:cNvPr>
          <p:cNvSpPr>
            <a:spLocks/>
          </p:cNvSpPr>
          <p:nvPr/>
        </p:nvSpPr>
        <p:spPr bwMode="auto">
          <a:xfrm>
            <a:off x="3366617" y="4820790"/>
            <a:ext cx="2393950" cy="346075"/>
          </a:xfrm>
          <a:custGeom>
            <a:avLst/>
            <a:gdLst>
              <a:gd name="T0" fmla="*/ 0 w 1508"/>
              <a:gd name="T1" fmla="*/ 218 h 218"/>
              <a:gd name="T2" fmla="*/ 1082 w 1508"/>
              <a:gd name="T3" fmla="*/ 218 h 218"/>
              <a:gd name="T4" fmla="*/ 1508 w 1508"/>
              <a:gd name="T5" fmla="*/ 0 h 218"/>
              <a:gd name="T6" fmla="*/ 459 w 1508"/>
              <a:gd name="T7" fmla="*/ 0 h 218"/>
              <a:gd name="T8" fmla="*/ 0 w 1508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8" h="218">
                <a:moveTo>
                  <a:pt x="0" y="218"/>
                </a:moveTo>
                <a:lnTo>
                  <a:pt x="1082" y="218"/>
                </a:lnTo>
                <a:lnTo>
                  <a:pt x="1508" y="0"/>
                </a:lnTo>
                <a:lnTo>
                  <a:pt x="459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F6F36591-2FD4-4000-8219-7810B7096AD8}"/>
              </a:ext>
            </a:extLst>
          </p:cNvPr>
          <p:cNvSpPr>
            <a:spLocks/>
          </p:cNvSpPr>
          <p:nvPr/>
        </p:nvSpPr>
        <p:spPr bwMode="auto">
          <a:xfrm>
            <a:off x="1907704" y="4820790"/>
            <a:ext cx="1579563" cy="346075"/>
          </a:xfrm>
          <a:custGeom>
            <a:avLst/>
            <a:gdLst>
              <a:gd name="T0" fmla="*/ 0 w 995"/>
              <a:gd name="T1" fmla="*/ 218 h 218"/>
              <a:gd name="T2" fmla="*/ 541 w 995"/>
              <a:gd name="T3" fmla="*/ 218 h 218"/>
              <a:gd name="T4" fmla="*/ 995 w 995"/>
              <a:gd name="T5" fmla="*/ 0 h 218"/>
              <a:gd name="T6" fmla="*/ 487 w 995"/>
              <a:gd name="T7" fmla="*/ 0 h 218"/>
              <a:gd name="T8" fmla="*/ 0 w 995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5" h="218">
                <a:moveTo>
                  <a:pt x="0" y="218"/>
                </a:moveTo>
                <a:lnTo>
                  <a:pt x="541" y="218"/>
                </a:lnTo>
                <a:lnTo>
                  <a:pt x="995" y="0"/>
                </a:lnTo>
                <a:lnTo>
                  <a:pt x="487" y="0"/>
                </a:lnTo>
                <a:lnTo>
                  <a:pt x="0" y="21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B90075FA-C743-4C0C-A481-E0CC9DD66C53}"/>
              </a:ext>
            </a:extLst>
          </p:cNvPr>
          <p:cNvSpPr>
            <a:spLocks/>
          </p:cNvSpPr>
          <p:nvPr/>
        </p:nvSpPr>
        <p:spPr bwMode="auto">
          <a:xfrm>
            <a:off x="8268817" y="2404615"/>
            <a:ext cx="866775" cy="1090613"/>
          </a:xfrm>
          <a:custGeom>
            <a:avLst/>
            <a:gdLst>
              <a:gd name="T0" fmla="*/ 546 w 546"/>
              <a:gd name="T1" fmla="*/ 0 h 687"/>
              <a:gd name="T2" fmla="*/ 546 w 546"/>
              <a:gd name="T3" fmla="*/ 433 h 687"/>
              <a:gd name="T4" fmla="*/ 0 w 546"/>
              <a:gd name="T5" fmla="*/ 687 h 687"/>
              <a:gd name="T6" fmla="*/ 0 w 546"/>
              <a:gd name="T7" fmla="*/ 279 h 687"/>
              <a:gd name="T8" fmla="*/ 546 w 546"/>
              <a:gd name="T9" fmla="*/ 0 h 6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687">
                <a:moveTo>
                  <a:pt x="546" y="0"/>
                </a:moveTo>
                <a:lnTo>
                  <a:pt x="546" y="433"/>
                </a:lnTo>
                <a:lnTo>
                  <a:pt x="0" y="687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470821DF-1BB3-4F38-9828-82D8692FC4BC}"/>
              </a:ext>
            </a:extLst>
          </p:cNvPr>
          <p:cNvSpPr>
            <a:spLocks/>
          </p:cNvSpPr>
          <p:nvPr/>
        </p:nvSpPr>
        <p:spPr bwMode="auto">
          <a:xfrm>
            <a:off x="8702205" y="1709915"/>
            <a:ext cx="433388" cy="647700"/>
          </a:xfrm>
          <a:custGeom>
            <a:avLst/>
            <a:gdLst>
              <a:gd name="T0" fmla="*/ 273 w 273"/>
              <a:gd name="T1" fmla="*/ 268 h 408"/>
              <a:gd name="T2" fmla="*/ 273 w 273"/>
              <a:gd name="T3" fmla="*/ 0 h 408"/>
              <a:gd name="T4" fmla="*/ 0 w 273"/>
              <a:gd name="T5" fmla="*/ 140 h 408"/>
              <a:gd name="T6" fmla="*/ 0 w 273"/>
              <a:gd name="T7" fmla="*/ 408 h 408"/>
              <a:gd name="T8" fmla="*/ 273 w 273"/>
              <a:gd name="T9" fmla="*/ 268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3" h="408">
                <a:moveTo>
                  <a:pt x="273" y="268"/>
                </a:moveTo>
                <a:lnTo>
                  <a:pt x="273" y="0"/>
                </a:lnTo>
                <a:lnTo>
                  <a:pt x="0" y="140"/>
                </a:lnTo>
                <a:lnTo>
                  <a:pt x="0" y="408"/>
                </a:lnTo>
                <a:lnTo>
                  <a:pt x="273" y="26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EADFFC57-7BFD-4076-A03A-809D9CB8A45C}"/>
              </a:ext>
            </a:extLst>
          </p:cNvPr>
          <p:cNvSpPr>
            <a:spLocks/>
          </p:cNvSpPr>
          <p:nvPr/>
        </p:nvSpPr>
        <p:spPr bwMode="auto">
          <a:xfrm>
            <a:off x="4892205" y="2993578"/>
            <a:ext cx="4243388" cy="2173288"/>
          </a:xfrm>
          <a:custGeom>
            <a:avLst/>
            <a:gdLst>
              <a:gd name="T0" fmla="*/ 0 w 2673"/>
              <a:gd name="T1" fmla="*/ 1369 h 1369"/>
              <a:gd name="T2" fmla="*/ 2673 w 2673"/>
              <a:gd name="T3" fmla="*/ 0 h 1369"/>
              <a:gd name="T4" fmla="*/ 2673 w 2673"/>
              <a:gd name="T5" fmla="*/ 1369 h 1369"/>
              <a:gd name="T6" fmla="*/ 0 w 2673"/>
              <a:gd name="T7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3" h="1369">
                <a:moveTo>
                  <a:pt x="0" y="1369"/>
                </a:moveTo>
                <a:lnTo>
                  <a:pt x="2673" y="0"/>
                </a:lnTo>
                <a:lnTo>
                  <a:pt x="2673" y="1369"/>
                </a:lnTo>
                <a:lnTo>
                  <a:pt x="0" y="1369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42AD11FC-5639-4D82-A410-EBB40CC96F47}"/>
              </a:ext>
            </a:extLst>
          </p:cNvPr>
          <p:cNvSpPr>
            <a:spLocks/>
          </p:cNvSpPr>
          <p:nvPr/>
        </p:nvSpPr>
        <p:spPr bwMode="auto">
          <a:xfrm>
            <a:off x="5933605" y="3526978"/>
            <a:ext cx="3201988" cy="1639888"/>
          </a:xfrm>
          <a:custGeom>
            <a:avLst/>
            <a:gdLst>
              <a:gd name="T0" fmla="*/ 0 w 2017"/>
              <a:gd name="T1" fmla="*/ 1033 h 1033"/>
              <a:gd name="T2" fmla="*/ 2017 w 2017"/>
              <a:gd name="T3" fmla="*/ 0 h 1033"/>
              <a:gd name="T4" fmla="*/ 2017 w 2017"/>
              <a:gd name="T5" fmla="*/ 1033 h 1033"/>
              <a:gd name="T6" fmla="*/ 0 w 2017"/>
              <a:gd name="T7" fmla="*/ 1033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17" h="1033">
                <a:moveTo>
                  <a:pt x="0" y="1033"/>
                </a:moveTo>
                <a:lnTo>
                  <a:pt x="2017" y="0"/>
                </a:lnTo>
                <a:lnTo>
                  <a:pt x="2017" y="1033"/>
                </a:lnTo>
                <a:lnTo>
                  <a:pt x="0" y="1033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1241779D-8806-4F60-8085-F0D9B803D7DA}"/>
              </a:ext>
            </a:extLst>
          </p:cNvPr>
          <p:cNvSpPr>
            <a:spLocks/>
          </p:cNvSpPr>
          <p:nvPr/>
        </p:nvSpPr>
        <p:spPr bwMode="auto">
          <a:xfrm>
            <a:off x="8268817" y="3526978"/>
            <a:ext cx="866775" cy="1639888"/>
          </a:xfrm>
          <a:custGeom>
            <a:avLst/>
            <a:gdLst>
              <a:gd name="T0" fmla="*/ 546 w 546"/>
              <a:gd name="T1" fmla="*/ 0 h 1033"/>
              <a:gd name="T2" fmla="*/ 546 w 546"/>
              <a:gd name="T3" fmla="*/ 1033 h 1033"/>
              <a:gd name="T4" fmla="*/ 0 w 546"/>
              <a:gd name="T5" fmla="*/ 790 h 1033"/>
              <a:gd name="T6" fmla="*/ 0 w 546"/>
              <a:gd name="T7" fmla="*/ 279 h 1033"/>
              <a:gd name="T8" fmla="*/ 546 w 546"/>
              <a:gd name="T9" fmla="*/ 0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1033">
                <a:moveTo>
                  <a:pt x="546" y="0"/>
                </a:moveTo>
                <a:lnTo>
                  <a:pt x="546" y="1033"/>
                </a:lnTo>
                <a:lnTo>
                  <a:pt x="0" y="790"/>
                </a:lnTo>
                <a:lnTo>
                  <a:pt x="0" y="279"/>
                </a:lnTo>
                <a:lnTo>
                  <a:pt x="546" y="0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2">
            <a:extLst>
              <a:ext uri="{FF2B5EF4-FFF2-40B4-BE49-F238E27FC236}">
                <a16:creationId xmlns:a16="http://schemas.microsoft.com/office/drawing/2014/main" id="{B8576D96-B6E7-4CB3-822A-51C679DCA1A7}"/>
              </a:ext>
            </a:extLst>
          </p:cNvPr>
          <p:cNvSpPr>
            <a:spLocks/>
          </p:cNvSpPr>
          <p:nvPr/>
        </p:nvSpPr>
        <p:spPr bwMode="auto">
          <a:xfrm>
            <a:off x="7513167" y="4781103"/>
            <a:ext cx="1622425" cy="385763"/>
          </a:xfrm>
          <a:custGeom>
            <a:avLst/>
            <a:gdLst>
              <a:gd name="T0" fmla="*/ 476 w 1022"/>
              <a:gd name="T1" fmla="*/ 0 h 243"/>
              <a:gd name="T2" fmla="*/ 0 w 1022"/>
              <a:gd name="T3" fmla="*/ 243 h 243"/>
              <a:gd name="T4" fmla="*/ 1022 w 1022"/>
              <a:gd name="T5" fmla="*/ 243 h 243"/>
              <a:gd name="T6" fmla="*/ 476 w 1022"/>
              <a:gd name="T7" fmla="*/ 0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2" h="243">
                <a:moveTo>
                  <a:pt x="476" y="0"/>
                </a:moveTo>
                <a:lnTo>
                  <a:pt x="0" y="243"/>
                </a:lnTo>
                <a:lnTo>
                  <a:pt x="1022" y="243"/>
                </a:lnTo>
                <a:lnTo>
                  <a:pt x="476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11FEE190-4470-48AF-949B-4C649779485C}"/>
              </a:ext>
            </a:extLst>
          </p:cNvPr>
          <p:cNvSpPr>
            <a:spLocks/>
          </p:cNvSpPr>
          <p:nvPr/>
        </p:nvSpPr>
        <p:spPr bwMode="auto">
          <a:xfrm>
            <a:off x="2636367" y="4657278"/>
            <a:ext cx="1927225" cy="509588"/>
          </a:xfrm>
          <a:custGeom>
            <a:avLst/>
            <a:gdLst>
              <a:gd name="T0" fmla="*/ 0 w 1214"/>
              <a:gd name="T1" fmla="*/ 321 h 321"/>
              <a:gd name="T2" fmla="*/ 542 w 1214"/>
              <a:gd name="T3" fmla="*/ 321 h 321"/>
              <a:gd name="T4" fmla="*/ 1214 w 1214"/>
              <a:gd name="T5" fmla="*/ 0 h 321"/>
              <a:gd name="T6" fmla="*/ 700 w 1214"/>
              <a:gd name="T7" fmla="*/ 0 h 321"/>
              <a:gd name="T8" fmla="*/ 0 w 1214"/>
              <a:gd name="T9" fmla="*/ 321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4" h="321">
                <a:moveTo>
                  <a:pt x="0" y="321"/>
                </a:moveTo>
                <a:lnTo>
                  <a:pt x="542" y="321"/>
                </a:lnTo>
                <a:lnTo>
                  <a:pt x="1214" y="0"/>
                </a:lnTo>
                <a:lnTo>
                  <a:pt x="700" y="0"/>
                </a:lnTo>
                <a:lnTo>
                  <a:pt x="0" y="321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F4778A06-5C32-4489-95DF-4830C4966653}"/>
              </a:ext>
            </a:extLst>
          </p:cNvPr>
          <p:cNvSpPr>
            <a:spLocks/>
          </p:cNvSpPr>
          <p:nvPr/>
        </p:nvSpPr>
        <p:spPr bwMode="auto">
          <a:xfrm>
            <a:off x="2508250" y="-4763"/>
            <a:ext cx="1779588" cy="257175"/>
          </a:xfrm>
          <a:custGeom>
            <a:avLst/>
            <a:gdLst>
              <a:gd name="T0" fmla="*/ 1121 w 1121"/>
              <a:gd name="T1" fmla="*/ 0 h 162"/>
              <a:gd name="T2" fmla="*/ 317 w 1121"/>
              <a:gd name="T3" fmla="*/ 0 h 162"/>
              <a:gd name="T4" fmla="*/ 0 w 1121"/>
              <a:gd name="T5" fmla="*/ 162 h 162"/>
              <a:gd name="T6" fmla="*/ 782 w 1121"/>
              <a:gd name="T7" fmla="*/ 162 h 162"/>
              <a:gd name="T8" fmla="*/ 1121 w 1121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1" h="162">
                <a:moveTo>
                  <a:pt x="1121" y="0"/>
                </a:moveTo>
                <a:lnTo>
                  <a:pt x="317" y="0"/>
                </a:lnTo>
                <a:lnTo>
                  <a:pt x="0" y="162"/>
                </a:lnTo>
                <a:lnTo>
                  <a:pt x="782" y="162"/>
                </a:lnTo>
                <a:lnTo>
                  <a:pt x="1121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38B0BF2E-C052-4B98-8880-C88E793D5E1E}"/>
              </a:ext>
            </a:extLst>
          </p:cNvPr>
          <p:cNvSpPr>
            <a:spLocks/>
          </p:cNvSpPr>
          <p:nvPr/>
        </p:nvSpPr>
        <p:spPr bwMode="auto">
          <a:xfrm>
            <a:off x="4192588" y="-4763"/>
            <a:ext cx="1169988" cy="257175"/>
          </a:xfrm>
          <a:custGeom>
            <a:avLst/>
            <a:gdLst>
              <a:gd name="T0" fmla="*/ 737 w 737"/>
              <a:gd name="T1" fmla="*/ 0 h 162"/>
              <a:gd name="T2" fmla="*/ 339 w 737"/>
              <a:gd name="T3" fmla="*/ 0 h 162"/>
              <a:gd name="T4" fmla="*/ 0 w 737"/>
              <a:gd name="T5" fmla="*/ 162 h 162"/>
              <a:gd name="T6" fmla="*/ 382 w 737"/>
              <a:gd name="T7" fmla="*/ 162 h 162"/>
              <a:gd name="T8" fmla="*/ 737 w 737"/>
              <a:gd name="T9" fmla="*/ 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7" h="162">
                <a:moveTo>
                  <a:pt x="737" y="0"/>
                </a:moveTo>
                <a:lnTo>
                  <a:pt x="339" y="0"/>
                </a:lnTo>
                <a:lnTo>
                  <a:pt x="0" y="162"/>
                </a:lnTo>
                <a:lnTo>
                  <a:pt x="382" y="162"/>
                </a:lnTo>
                <a:lnTo>
                  <a:pt x="737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16">
            <a:extLst>
              <a:ext uri="{FF2B5EF4-FFF2-40B4-BE49-F238E27FC236}">
                <a16:creationId xmlns:a16="http://schemas.microsoft.com/office/drawing/2014/main" id="{7950861F-7D0A-423E-94D3-D4504AFEE3FF}"/>
              </a:ext>
            </a:extLst>
          </p:cNvPr>
          <p:cNvSpPr>
            <a:spLocks/>
          </p:cNvSpPr>
          <p:nvPr/>
        </p:nvSpPr>
        <p:spPr bwMode="auto">
          <a:xfrm>
            <a:off x="-7938" y="1241425"/>
            <a:ext cx="650875" cy="806450"/>
          </a:xfrm>
          <a:custGeom>
            <a:avLst/>
            <a:gdLst>
              <a:gd name="T0" fmla="*/ 0 w 410"/>
              <a:gd name="T1" fmla="*/ 508 h 508"/>
              <a:gd name="T2" fmla="*/ 0 w 410"/>
              <a:gd name="T3" fmla="*/ 187 h 508"/>
              <a:gd name="T4" fmla="*/ 410 w 410"/>
              <a:gd name="T5" fmla="*/ 0 h 508"/>
              <a:gd name="T6" fmla="*/ 410 w 410"/>
              <a:gd name="T7" fmla="*/ 302 h 508"/>
              <a:gd name="T8" fmla="*/ 0 w 410"/>
              <a:gd name="T9" fmla="*/ 508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508">
                <a:moveTo>
                  <a:pt x="0" y="508"/>
                </a:moveTo>
                <a:lnTo>
                  <a:pt x="0" y="187"/>
                </a:lnTo>
                <a:lnTo>
                  <a:pt x="410" y="0"/>
                </a:lnTo>
                <a:lnTo>
                  <a:pt x="410" y="302"/>
                </a:lnTo>
                <a:lnTo>
                  <a:pt x="0" y="508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17">
            <a:extLst>
              <a:ext uri="{FF2B5EF4-FFF2-40B4-BE49-F238E27FC236}">
                <a16:creationId xmlns:a16="http://schemas.microsoft.com/office/drawing/2014/main" id="{5B003875-48F6-4FCE-A07F-DCE3B8D5659A}"/>
              </a:ext>
            </a:extLst>
          </p:cNvPr>
          <p:cNvSpPr>
            <a:spLocks/>
          </p:cNvSpPr>
          <p:nvPr/>
        </p:nvSpPr>
        <p:spPr bwMode="auto">
          <a:xfrm>
            <a:off x="-7938" y="2169150"/>
            <a:ext cx="322263" cy="482600"/>
          </a:xfrm>
          <a:custGeom>
            <a:avLst/>
            <a:gdLst>
              <a:gd name="T0" fmla="*/ 0 w 203"/>
              <a:gd name="T1" fmla="*/ 106 h 304"/>
              <a:gd name="T2" fmla="*/ 0 w 203"/>
              <a:gd name="T3" fmla="*/ 304 h 304"/>
              <a:gd name="T4" fmla="*/ 203 w 203"/>
              <a:gd name="T5" fmla="*/ 201 h 304"/>
              <a:gd name="T6" fmla="*/ 203 w 203"/>
              <a:gd name="T7" fmla="*/ 0 h 304"/>
              <a:gd name="T8" fmla="*/ 0 w 203"/>
              <a:gd name="T9" fmla="*/ 106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" h="304">
                <a:moveTo>
                  <a:pt x="0" y="106"/>
                </a:moveTo>
                <a:lnTo>
                  <a:pt x="0" y="304"/>
                </a:lnTo>
                <a:lnTo>
                  <a:pt x="203" y="201"/>
                </a:lnTo>
                <a:lnTo>
                  <a:pt x="203" y="0"/>
                </a:lnTo>
                <a:lnTo>
                  <a:pt x="0" y="106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18">
            <a:extLst>
              <a:ext uri="{FF2B5EF4-FFF2-40B4-BE49-F238E27FC236}">
                <a16:creationId xmlns:a16="http://schemas.microsoft.com/office/drawing/2014/main" id="{3DC39067-5A50-4A3A-A264-8725213C9B73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3159125" cy="1614488"/>
          </a:xfrm>
          <a:custGeom>
            <a:avLst/>
            <a:gdLst>
              <a:gd name="T0" fmla="*/ 1990 w 1990"/>
              <a:gd name="T1" fmla="*/ 0 h 1017"/>
              <a:gd name="T2" fmla="*/ 0 w 1990"/>
              <a:gd name="T3" fmla="*/ 1017 h 1017"/>
              <a:gd name="T4" fmla="*/ 0 w 1990"/>
              <a:gd name="T5" fmla="*/ 3 h 1017"/>
              <a:gd name="T6" fmla="*/ 1990 w 1990"/>
              <a:gd name="T7" fmla="*/ 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90" h="1017">
                <a:moveTo>
                  <a:pt x="1990" y="0"/>
                </a:moveTo>
                <a:lnTo>
                  <a:pt x="0" y="1017"/>
                </a:lnTo>
                <a:lnTo>
                  <a:pt x="0" y="3"/>
                </a:lnTo>
                <a:lnTo>
                  <a:pt x="1990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19">
            <a:extLst>
              <a:ext uri="{FF2B5EF4-FFF2-40B4-BE49-F238E27FC236}">
                <a16:creationId xmlns:a16="http://schemas.microsoft.com/office/drawing/2014/main" id="{85637D67-62D6-4F7A-896A-F3E730011ADA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2386013" cy="1219200"/>
          </a:xfrm>
          <a:custGeom>
            <a:avLst/>
            <a:gdLst>
              <a:gd name="T0" fmla="*/ 1503 w 1503"/>
              <a:gd name="T1" fmla="*/ 0 h 768"/>
              <a:gd name="T2" fmla="*/ 0 w 1503"/>
              <a:gd name="T3" fmla="*/ 768 h 768"/>
              <a:gd name="T4" fmla="*/ 0 w 1503"/>
              <a:gd name="T5" fmla="*/ 0 h 768"/>
              <a:gd name="T6" fmla="*/ 1503 w 1503"/>
              <a:gd name="T7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03" h="768">
                <a:moveTo>
                  <a:pt x="1503" y="0"/>
                </a:moveTo>
                <a:lnTo>
                  <a:pt x="0" y="768"/>
                </a:lnTo>
                <a:lnTo>
                  <a:pt x="0" y="0"/>
                </a:lnTo>
                <a:lnTo>
                  <a:pt x="1503" y="0"/>
                </a:lnTo>
                <a:close/>
              </a:path>
            </a:pathLst>
          </a:custGeom>
          <a:solidFill>
            <a:srgbClr val="6877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20">
            <a:extLst>
              <a:ext uri="{FF2B5EF4-FFF2-40B4-BE49-F238E27FC236}">
                <a16:creationId xmlns:a16="http://schemas.microsoft.com/office/drawing/2014/main" id="{C5EF1E12-5AD5-4782-8357-B98626DC48D2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650875" cy="1219200"/>
          </a:xfrm>
          <a:custGeom>
            <a:avLst/>
            <a:gdLst>
              <a:gd name="T0" fmla="*/ 0 w 410"/>
              <a:gd name="T1" fmla="*/ 768 h 768"/>
              <a:gd name="T2" fmla="*/ 0 w 410"/>
              <a:gd name="T3" fmla="*/ 0 h 768"/>
              <a:gd name="T4" fmla="*/ 410 w 410"/>
              <a:gd name="T5" fmla="*/ 182 h 768"/>
              <a:gd name="T6" fmla="*/ 410 w 410"/>
              <a:gd name="T7" fmla="*/ 562 h 768"/>
              <a:gd name="T8" fmla="*/ 0 w 410"/>
              <a:gd name="T9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" h="768">
                <a:moveTo>
                  <a:pt x="0" y="768"/>
                </a:moveTo>
                <a:lnTo>
                  <a:pt x="0" y="0"/>
                </a:lnTo>
                <a:lnTo>
                  <a:pt x="410" y="182"/>
                </a:lnTo>
                <a:lnTo>
                  <a:pt x="410" y="562"/>
                </a:lnTo>
                <a:lnTo>
                  <a:pt x="0" y="768"/>
                </a:lnTo>
                <a:close/>
              </a:path>
            </a:pathLst>
          </a:custGeom>
          <a:solidFill>
            <a:srgbClr val="3238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1">
            <a:extLst>
              <a:ext uri="{FF2B5EF4-FFF2-40B4-BE49-F238E27FC236}">
                <a16:creationId xmlns:a16="http://schemas.microsoft.com/office/drawing/2014/main" id="{C698B128-3590-46A0-BC2A-D35F13A2C652}"/>
              </a:ext>
            </a:extLst>
          </p:cNvPr>
          <p:cNvSpPr>
            <a:spLocks/>
          </p:cNvSpPr>
          <p:nvPr/>
        </p:nvSpPr>
        <p:spPr bwMode="auto">
          <a:xfrm>
            <a:off x="-7938" y="-4763"/>
            <a:ext cx="1206500" cy="288925"/>
          </a:xfrm>
          <a:custGeom>
            <a:avLst/>
            <a:gdLst>
              <a:gd name="T0" fmla="*/ 410 w 760"/>
              <a:gd name="T1" fmla="*/ 182 h 182"/>
              <a:gd name="T2" fmla="*/ 760 w 760"/>
              <a:gd name="T3" fmla="*/ 0 h 182"/>
              <a:gd name="T4" fmla="*/ 0 w 760"/>
              <a:gd name="T5" fmla="*/ 0 h 182"/>
              <a:gd name="T6" fmla="*/ 410 w 760"/>
              <a:gd name="T7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0" h="182">
                <a:moveTo>
                  <a:pt x="410" y="182"/>
                </a:moveTo>
                <a:lnTo>
                  <a:pt x="760" y="0"/>
                </a:lnTo>
                <a:lnTo>
                  <a:pt x="0" y="0"/>
                </a:lnTo>
                <a:lnTo>
                  <a:pt x="410" y="182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2">
            <a:extLst>
              <a:ext uri="{FF2B5EF4-FFF2-40B4-BE49-F238E27FC236}">
                <a16:creationId xmlns:a16="http://schemas.microsoft.com/office/drawing/2014/main" id="{9261D364-30D0-4A3D-93CB-54E61E40FEF9}"/>
              </a:ext>
            </a:extLst>
          </p:cNvPr>
          <p:cNvSpPr>
            <a:spLocks/>
          </p:cNvSpPr>
          <p:nvPr/>
        </p:nvSpPr>
        <p:spPr bwMode="auto">
          <a:xfrm>
            <a:off x="3394075" y="-4763"/>
            <a:ext cx="1431925" cy="381000"/>
          </a:xfrm>
          <a:custGeom>
            <a:avLst/>
            <a:gdLst>
              <a:gd name="T0" fmla="*/ 902 w 902"/>
              <a:gd name="T1" fmla="*/ 0 h 240"/>
              <a:gd name="T2" fmla="*/ 503 w 902"/>
              <a:gd name="T3" fmla="*/ 0 h 240"/>
              <a:gd name="T4" fmla="*/ 0 w 902"/>
              <a:gd name="T5" fmla="*/ 240 h 240"/>
              <a:gd name="T6" fmla="*/ 382 w 902"/>
              <a:gd name="T7" fmla="*/ 240 h 240"/>
              <a:gd name="T8" fmla="*/ 902 w 902"/>
              <a:gd name="T9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2" h="240">
                <a:moveTo>
                  <a:pt x="902" y="0"/>
                </a:moveTo>
                <a:lnTo>
                  <a:pt x="503" y="0"/>
                </a:lnTo>
                <a:lnTo>
                  <a:pt x="0" y="240"/>
                </a:lnTo>
                <a:lnTo>
                  <a:pt x="382" y="240"/>
                </a:lnTo>
                <a:lnTo>
                  <a:pt x="902" y="0"/>
                </a:lnTo>
                <a:close/>
              </a:path>
            </a:pathLst>
          </a:custGeom>
          <a:solidFill>
            <a:srgbClr val="F2F5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C8B00D0-4A66-45F8-9E10-D2F7C9F4E395}"/>
              </a:ext>
            </a:extLst>
          </p:cNvPr>
          <p:cNvSpPr/>
          <p:nvPr/>
        </p:nvSpPr>
        <p:spPr>
          <a:xfrm>
            <a:off x="1331640" y="1506537"/>
            <a:ext cx="6480720" cy="20204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2D6BE62-EC55-4D2A-8E60-8D018FED2899}"/>
              </a:ext>
            </a:extLst>
          </p:cNvPr>
          <p:cNvSpPr/>
          <p:nvPr/>
        </p:nvSpPr>
        <p:spPr>
          <a:xfrm>
            <a:off x="3635896" y="2806295"/>
            <a:ext cx="3727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spc="300" dirty="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周髀算经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49F9C6E-8DCB-4934-A378-43C462E812D3}"/>
              </a:ext>
            </a:extLst>
          </p:cNvPr>
          <p:cNvSpPr/>
          <p:nvPr/>
        </p:nvSpPr>
        <p:spPr>
          <a:xfrm>
            <a:off x="3921049" y="1396773"/>
            <a:ext cx="186021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9600" spc="3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zh-CN" altLang="en-US" sz="9600" spc="300" dirty="0">
              <a:solidFill>
                <a:schemeClr val="bg1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25566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>
          <a:xfrm>
            <a:off x="3347864" y="1273371"/>
            <a:ext cx="1732511" cy="1656184"/>
            <a:chOff x="657949" y="1626853"/>
            <a:chExt cx="4151457" cy="3610043"/>
          </a:xfrm>
        </p:grpSpPr>
        <p:grpSp>
          <p:nvGrpSpPr>
            <p:cNvPr id="32" name="Group 2"/>
            <p:cNvGrpSpPr/>
            <p:nvPr/>
          </p:nvGrpSpPr>
          <p:grpSpPr>
            <a:xfrm>
              <a:off x="1389463" y="1626853"/>
              <a:ext cx="1316724" cy="1462095"/>
              <a:chOff x="1389463" y="1569703"/>
              <a:chExt cx="1316724" cy="1462095"/>
            </a:xfrm>
          </p:grpSpPr>
          <p:grpSp>
            <p:nvGrpSpPr>
              <p:cNvPr id="59" name="Group 29"/>
              <p:cNvGrpSpPr/>
              <p:nvPr/>
            </p:nvGrpSpPr>
            <p:grpSpPr>
              <a:xfrm>
                <a:off x="1389463" y="1569703"/>
                <a:ext cx="1316724" cy="1462095"/>
                <a:chOff x="1044013" y="942906"/>
                <a:chExt cx="1316724" cy="1462095"/>
              </a:xfrm>
              <a:solidFill>
                <a:schemeClr val="accent1"/>
              </a:solidFill>
            </p:grpSpPr>
            <p:sp>
              <p:nvSpPr>
                <p:cNvPr id="61" name="Freeform: Shape 31"/>
                <p:cNvSpPr>
                  <a:spLocks/>
                </p:cNvSpPr>
                <p:nvPr/>
              </p:nvSpPr>
              <p:spPr bwMode="auto">
                <a:xfrm>
                  <a:off x="1235045" y="942906"/>
                  <a:ext cx="872225" cy="944911"/>
                </a:xfrm>
                <a:custGeom>
                  <a:avLst/>
                  <a:gdLst>
                    <a:gd name="T0" fmla="*/ 1038 w 4126"/>
                    <a:gd name="T1" fmla="*/ 4471 h 4472"/>
                    <a:gd name="T2" fmla="*/ 1038 w 4126"/>
                    <a:gd name="T3" fmla="*/ 4471 h 4472"/>
                    <a:gd name="T4" fmla="*/ 532 w 4126"/>
                    <a:gd name="T5" fmla="*/ 3593 h 4472"/>
                    <a:gd name="T6" fmla="*/ 319 w 4126"/>
                    <a:gd name="T7" fmla="*/ 3699 h 4472"/>
                    <a:gd name="T8" fmla="*/ 26 w 4126"/>
                    <a:gd name="T9" fmla="*/ 3486 h 4472"/>
                    <a:gd name="T10" fmla="*/ 452 w 4126"/>
                    <a:gd name="T11" fmla="*/ 265 h 4472"/>
                    <a:gd name="T12" fmla="*/ 798 w 4126"/>
                    <a:gd name="T13" fmla="*/ 52 h 4472"/>
                    <a:gd name="T14" fmla="*/ 3779 w 4126"/>
                    <a:gd name="T15" fmla="*/ 1303 h 4472"/>
                    <a:gd name="T16" fmla="*/ 3832 w 4126"/>
                    <a:gd name="T17" fmla="*/ 1677 h 4472"/>
                    <a:gd name="T18" fmla="*/ 3619 w 4126"/>
                    <a:gd name="T19" fmla="*/ 1809 h 4472"/>
                    <a:gd name="T20" fmla="*/ 4125 w 4126"/>
                    <a:gd name="T21" fmla="*/ 2687 h 4472"/>
                    <a:gd name="T22" fmla="*/ 1038 w 4126"/>
                    <a:gd name="T23" fmla="*/ 4471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1038" y="4471"/>
                      </a:moveTo>
                      <a:lnTo>
                        <a:pt x="1038" y="4471"/>
                      </a:lnTo>
                      <a:cubicBezTo>
                        <a:pt x="532" y="3593"/>
                        <a:pt x="532" y="3593"/>
                        <a:pt x="532" y="3593"/>
                      </a:cubicBezTo>
                      <a:cubicBezTo>
                        <a:pt x="319" y="3699"/>
                        <a:pt x="319" y="3699"/>
                        <a:pt x="319" y="3699"/>
                      </a:cubicBezTo>
                      <a:cubicBezTo>
                        <a:pt x="159" y="3806"/>
                        <a:pt x="0" y="3672"/>
                        <a:pt x="26" y="3486"/>
                      </a:cubicBezTo>
                      <a:cubicBezTo>
                        <a:pt x="452" y="265"/>
                        <a:pt x="452" y="265"/>
                        <a:pt x="452" y="265"/>
                      </a:cubicBezTo>
                      <a:cubicBezTo>
                        <a:pt x="478" y="80"/>
                        <a:pt x="611" y="0"/>
                        <a:pt x="798" y="52"/>
                      </a:cubicBezTo>
                      <a:cubicBezTo>
                        <a:pt x="3779" y="1303"/>
                        <a:pt x="3779" y="1303"/>
                        <a:pt x="3779" y="1303"/>
                      </a:cubicBezTo>
                      <a:cubicBezTo>
                        <a:pt x="3965" y="1384"/>
                        <a:pt x="3991" y="1596"/>
                        <a:pt x="3832" y="1677"/>
                      </a:cubicBezTo>
                      <a:cubicBezTo>
                        <a:pt x="3619" y="1809"/>
                        <a:pt x="3619" y="1809"/>
                        <a:pt x="3619" y="1809"/>
                      </a:cubicBezTo>
                      <a:cubicBezTo>
                        <a:pt x="4125" y="2687"/>
                        <a:pt x="4125" y="2687"/>
                        <a:pt x="4125" y="2687"/>
                      </a:cubicBezTo>
                      <a:cubicBezTo>
                        <a:pt x="3087" y="3273"/>
                        <a:pt x="2075" y="3858"/>
                        <a:pt x="1038" y="4471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Freeform: Shape 32"/>
                <p:cNvSpPr>
                  <a:spLocks/>
                </p:cNvSpPr>
                <p:nvPr/>
              </p:nvSpPr>
              <p:spPr bwMode="auto">
                <a:xfrm>
                  <a:off x="1044013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3593 h 5776"/>
                    <a:gd name="T2" fmla="*/ 6229 w 6230"/>
                    <a:gd name="T3" fmla="*/ 0 h 5776"/>
                    <a:gd name="T4" fmla="*/ 6229 w 6230"/>
                    <a:gd name="T5" fmla="*/ 4338 h 5776"/>
                    <a:gd name="T6" fmla="*/ 3780 w 6230"/>
                    <a:gd name="T7" fmla="*/ 5775 h 5776"/>
                    <a:gd name="T8" fmla="*/ 0 w 6230"/>
                    <a:gd name="T9" fmla="*/ 3593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3593"/>
                      </a:moveTo>
                      <a:lnTo>
                        <a:pt x="6229" y="0"/>
                      </a:lnTo>
                      <a:lnTo>
                        <a:pt x="6229" y="4338"/>
                      </a:lnTo>
                      <a:lnTo>
                        <a:pt x="3780" y="5775"/>
                      </a:lnTo>
                      <a:lnTo>
                        <a:pt x="0" y="3593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0" name="Rectangle 30"/>
              <p:cNvSpPr/>
              <p:nvPr/>
            </p:nvSpPr>
            <p:spPr>
              <a:xfrm>
                <a:off x="1802796" y="225134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Group 3"/>
            <p:cNvGrpSpPr/>
            <p:nvPr/>
          </p:nvGrpSpPr>
          <p:grpSpPr>
            <a:xfrm>
              <a:off x="657949" y="2672405"/>
              <a:ext cx="1502165" cy="1518939"/>
              <a:chOff x="657949" y="2615255"/>
              <a:chExt cx="1502165" cy="1518939"/>
            </a:xfrm>
          </p:grpSpPr>
          <p:grpSp>
            <p:nvGrpSpPr>
              <p:cNvPr id="55" name="Group 25"/>
              <p:cNvGrpSpPr/>
              <p:nvPr/>
            </p:nvGrpSpPr>
            <p:grpSpPr>
              <a:xfrm>
                <a:off x="657949" y="2615255"/>
                <a:ext cx="1502165" cy="1518939"/>
                <a:chOff x="657949" y="2615255"/>
                <a:chExt cx="1502165" cy="1518939"/>
              </a:xfrm>
            </p:grpSpPr>
            <p:sp>
              <p:nvSpPr>
                <p:cNvPr id="57" name="Freeform: Shape 27"/>
                <p:cNvSpPr>
                  <a:spLocks/>
                </p:cNvSpPr>
                <p:nvPr/>
              </p:nvSpPr>
              <p:spPr bwMode="auto">
                <a:xfrm>
                  <a:off x="657949" y="2891087"/>
                  <a:ext cx="861043" cy="967275"/>
                </a:xfrm>
                <a:custGeom>
                  <a:avLst/>
                  <a:gdLst>
                    <a:gd name="T0" fmla="*/ 4072 w 4073"/>
                    <a:gd name="T1" fmla="*/ 4071 h 4578"/>
                    <a:gd name="T2" fmla="*/ 4072 w 4073"/>
                    <a:gd name="T3" fmla="*/ 4071 h 4578"/>
                    <a:gd name="T4" fmla="*/ 3061 w 4073"/>
                    <a:gd name="T5" fmla="*/ 4071 h 4578"/>
                    <a:gd name="T6" fmla="*/ 3061 w 4073"/>
                    <a:gd name="T7" fmla="*/ 4310 h 4578"/>
                    <a:gd name="T8" fmla="*/ 2714 w 4073"/>
                    <a:gd name="T9" fmla="*/ 4470 h 4578"/>
                    <a:gd name="T10" fmla="*/ 159 w 4073"/>
                    <a:gd name="T11" fmla="*/ 2500 h 4578"/>
                    <a:gd name="T12" fmla="*/ 159 w 4073"/>
                    <a:gd name="T13" fmla="*/ 2076 h 4578"/>
                    <a:gd name="T14" fmla="*/ 2714 w 4073"/>
                    <a:gd name="T15" fmla="*/ 107 h 4578"/>
                    <a:gd name="T16" fmla="*/ 3061 w 4073"/>
                    <a:gd name="T17" fmla="*/ 266 h 4578"/>
                    <a:gd name="T18" fmla="*/ 3061 w 4073"/>
                    <a:gd name="T19" fmla="*/ 505 h 4578"/>
                    <a:gd name="T20" fmla="*/ 4072 w 4073"/>
                    <a:gd name="T21" fmla="*/ 505 h 4578"/>
                    <a:gd name="T22" fmla="*/ 4072 w 4073"/>
                    <a:gd name="T23" fmla="*/ 4071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4072" y="4071"/>
                      </a:moveTo>
                      <a:lnTo>
                        <a:pt x="4072" y="4071"/>
                      </a:lnTo>
                      <a:cubicBezTo>
                        <a:pt x="3061" y="4071"/>
                        <a:pt x="3061" y="4071"/>
                        <a:pt x="3061" y="4071"/>
                      </a:cubicBezTo>
                      <a:cubicBezTo>
                        <a:pt x="3061" y="4310"/>
                        <a:pt x="3061" y="4310"/>
                        <a:pt x="3061" y="4310"/>
                      </a:cubicBezTo>
                      <a:cubicBezTo>
                        <a:pt x="3061" y="4497"/>
                        <a:pt x="2874" y="4577"/>
                        <a:pt x="2714" y="4470"/>
                      </a:cubicBezTo>
                      <a:cubicBezTo>
                        <a:pt x="159" y="2500"/>
                        <a:pt x="159" y="2500"/>
                        <a:pt x="159" y="2500"/>
                      </a:cubicBezTo>
                      <a:cubicBezTo>
                        <a:pt x="0" y="2368"/>
                        <a:pt x="0" y="2209"/>
                        <a:pt x="159" y="2076"/>
                      </a:cubicBezTo>
                      <a:cubicBezTo>
                        <a:pt x="2714" y="107"/>
                        <a:pt x="2714" y="107"/>
                        <a:pt x="2714" y="107"/>
                      </a:cubicBezTo>
                      <a:cubicBezTo>
                        <a:pt x="2874" y="0"/>
                        <a:pt x="3061" y="79"/>
                        <a:pt x="3061" y="266"/>
                      </a:cubicBezTo>
                      <a:cubicBezTo>
                        <a:pt x="3061" y="505"/>
                        <a:pt x="3061" y="505"/>
                        <a:pt x="3061" y="505"/>
                      </a:cubicBezTo>
                      <a:cubicBezTo>
                        <a:pt x="4072" y="505"/>
                        <a:pt x="4072" y="505"/>
                        <a:pt x="4072" y="505"/>
                      </a:cubicBezTo>
                      <a:cubicBezTo>
                        <a:pt x="4072" y="1703"/>
                        <a:pt x="4072" y="2874"/>
                        <a:pt x="4072" y="4071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Freeform: Shape 28"/>
                <p:cNvSpPr>
                  <a:spLocks/>
                </p:cNvSpPr>
                <p:nvPr/>
              </p:nvSpPr>
              <p:spPr bwMode="auto">
                <a:xfrm>
                  <a:off x="1367098" y="2615255"/>
                  <a:ext cx="793016" cy="1518939"/>
                </a:xfrm>
                <a:custGeom>
                  <a:avLst/>
                  <a:gdLst>
                    <a:gd name="T0" fmla="*/ 0 w 3754"/>
                    <a:gd name="T1" fmla="*/ 7186 h 7187"/>
                    <a:gd name="T2" fmla="*/ 0 w 3754"/>
                    <a:gd name="T3" fmla="*/ 0 h 7187"/>
                    <a:gd name="T4" fmla="*/ 3753 w 3754"/>
                    <a:gd name="T5" fmla="*/ 2183 h 7187"/>
                    <a:gd name="T6" fmla="*/ 3753 w 3754"/>
                    <a:gd name="T7" fmla="*/ 5003 h 7187"/>
                    <a:gd name="T8" fmla="*/ 0 w 3754"/>
                    <a:gd name="T9" fmla="*/ 7186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4" h="7187">
                      <a:moveTo>
                        <a:pt x="0" y="7186"/>
                      </a:moveTo>
                      <a:lnTo>
                        <a:pt x="0" y="0"/>
                      </a:lnTo>
                      <a:lnTo>
                        <a:pt x="3753" y="2183"/>
                      </a:lnTo>
                      <a:lnTo>
                        <a:pt x="3753" y="5003"/>
                      </a:lnTo>
                      <a:lnTo>
                        <a:pt x="0" y="7186"/>
                      </a:ln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6" name="Rectangle 26"/>
              <p:cNvSpPr/>
              <p:nvPr/>
            </p:nvSpPr>
            <p:spPr>
              <a:xfrm>
                <a:off x="1298063" y="3216185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Group 4"/>
            <p:cNvGrpSpPr/>
            <p:nvPr/>
          </p:nvGrpSpPr>
          <p:grpSpPr>
            <a:xfrm>
              <a:off x="1389463" y="3774800"/>
              <a:ext cx="1316724" cy="1462096"/>
              <a:chOff x="1389463" y="3717650"/>
              <a:chExt cx="1316724" cy="1462096"/>
            </a:xfrm>
          </p:grpSpPr>
          <p:grpSp>
            <p:nvGrpSpPr>
              <p:cNvPr id="51" name="Group 21"/>
              <p:cNvGrpSpPr/>
              <p:nvPr/>
            </p:nvGrpSpPr>
            <p:grpSpPr>
              <a:xfrm>
                <a:off x="1389463" y="3717650"/>
                <a:ext cx="1316724" cy="1462096"/>
                <a:chOff x="1044013" y="3090853"/>
                <a:chExt cx="1316724" cy="1462096"/>
              </a:xfrm>
              <a:solidFill>
                <a:schemeClr val="accent5"/>
              </a:solidFill>
            </p:grpSpPr>
            <p:sp>
              <p:nvSpPr>
                <p:cNvPr id="53" name="Freeform: Shape 23"/>
                <p:cNvSpPr>
                  <a:spLocks/>
                </p:cNvSpPr>
                <p:nvPr/>
              </p:nvSpPr>
              <p:spPr bwMode="auto">
                <a:xfrm>
                  <a:off x="1235045" y="3608038"/>
                  <a:ext cx="872225" cy="944911"/>
                </a:xfrm>
                <a:custGeom>
                  <a:avLst/>
                  <a:gdLst>
                    <a:gd name="T0" fmla="*/ 4125 w 4126"/>
                    <a:gd name="T1" fmla="*/ 1784 h 4473"/>
                    <a:gd name="T2" fmla="*/ 4125 w 4126"/>
                    <a:gd name="T3" fmla="*/ 1784 h 4473"/>
                    <a:gd name="T4" fmla="*/ 3619 w 4126"/>
                    <a:gd name="T5" fmla="*/ 2662 h 4473"/>
                    <a:gd name="T6" fmla="*/ 3832 w 4126"/>
                    <a:gd name="T7" fmla="*/ 2795 h 4473"/>
                    <a:gd name="T8" fmla="*/ 3779 w 4126"/>
                    <a:gd name="T9" fmla="*/ 3168 h 4473"/>
                    <a:gd name="T10" fmla="*/ 798 w 4126"/>
                    <a:gd name="T11" fmla="*/ 4419 h 4473"/>
                    <a:gd name="T12" fmla="*/ 452 w 4126"/>
                    <a:gd name="T13" fmla="*/ 4206 h 4473"/>
                    <a:gd name="T14" fmla="*/ 26 w 4126"/>
                    <a:gd name="T15" fmla="*/ 986 h 4473"/>
                    <a:gd name="T16" fmla="*/ 319 w 4126"/>
                    <a:gd name="T17" fmla="*/ 773 h 4473"/>
                    <a:gd name="T18" fmla="*/ 532 w 4126"/>
                    <a:gd name="T19" fmla="*/ 879 h 4473"/>
                    <a:gd name="T20" fmla="*/ 1038 w 4126"/>
                    <a:gd name="T21" fmla="*/ 0 h 4473"/>
                    <a:gd name="T22" fmla="*/ 4125 w 4126"/>
                    <a:gd name="T23" fmla="*/ 1784 h 4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3">
                      <a:moveTo>
                        <a:pt x="4125" y="1784"/>
                      </a:moveTo>
                      <a:lnTo>
                        <a:pt x="4125" y="1784"/>
                      </a:lnTo>
                      <a:cubicBezTo>
                        <a:pt x="3619" y="2662"/>
                        <a:pt x="3619" y="2662"/>
                        <a:pt x="3619" y="2662"/>
                      </a:cubicBezTo>
                      <a:cubicBezTo>
                        <a:pt x="3832" y="2795"/>
                        <a:pt x="3832" y="2795"/>
                        <a:pt x="3832" y="2795"/>
                      </a:cubicBezTo>
                      <a:cubicBezTo>
                        <a:pt x="3991" y="2875"/>
                        <a:pt x="3965" y="3088"/>
                        <a:pt x="3779" y="3168"/>
                      </a:cubicBezTo>
                      <a:cubicBezTo>
                        <a:pt x="798" y="4419"/>
                        <a:pt x="798" y="4419"/>
                        <a:pt x="798" y="4419"/>
                      </a:cubicBezTo>
                      <a:cubicBezTo>
                        <a:pt x="611" y="4472"/>
                        <a:pt x="478" y="4392"/>
                        <a:pt x="452" y="4206"/>
                      </a:cubicBezTo>
                      <a:cubicBezTo>
                        <a:pt x="26" y="986"/>
                        <a:pt x="26" y="986"/>
                        <a:pt x="26" y="986"/>
                      </a:cubicBezTo>
                      <a:cubicBezTo>
                        <a:pt x="0" y="799"/>
                        <a:pt x="159" y="666"/>
                        <a:pt x="319" y="773"/>
                      </a:cubicBezTo>
                      <a:cubicBezTo>
                        <a:pt x="532" y="879"/>
                        <a:pt x="532" y="879"/>
                        <a:pt x="532" y="879"/>
                      </a:cubicBezTo>
                      <a:cubicBezTo>
                        <a:pt x="1038" y="0"/>
                        <a:pt x="1038" y="0"/>
                        <a:pt x="1038" y="0"/>
                      </a:cubicBezTo>
                      <a:cubicBezTo>
                        <a:pt x="2075" y="613"/>
                        <a:pt x="3087" y="1199"/>
                        <a:pt x="4125" y="178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Freeform: Shape 24"/>
                <p:cNvSpPr>
                  <a:spLocks/>
                </p:cNvSpPr>
                <p:nvPr/>
              </p:nvSpPr>
              <p:spPr bwMode="auto">
                <a:xfrm>
                  <a:off x="1044013" y="3090853"/>
                  <a:ext cx="1316724" cy="1220742"/>
                </a:xfrm>
                <a:custGeom>
                  <a:avLst/>
                  <a:gdLst>
                    <a:gd name="T0" fmla="*/ 6229 w 6230"/>
                    <a:gd name="T1" fmla="*/ 5776 h 5777"/>
                    <a:gd name="T2" fmla="*/ 0 w 6230"/>
                    <a:gd name="T3" fmla="*/ 2183 h 5777"/>
                    <a:gd name="T4" fmla="*/ 3780 w 6230"/>
                    <a:gd name="T5" fmla="*/ 0 h 5777"/>
                    <a:gd name="T6" fmla="*/ 6229 w 6230"/>
                    <a:gd name="T7" fmla="*/ 1437 h 5777"/>
                    <a:gd name="T8" fmla="*/ 6229 w 6230"/>
                    <a:gd name="T9" fmla="*/ 5776 h 57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7">
                      <a:moveTo>
                        <a:pt x="6229" y="5776"/>
                      </a:moveTo>
                      <a:lnTo>
                        <a:pt x="0" y="2183"/>
                      </a:lnTo>
                      <a:lnTo>
                        <a:pt x="3780" y="0"/>
                      </a:lnTo>
                      <a:lnTo>
                        <a:pt x="6229" y="1437"/>
                      </a:lnTo>
                      <a:lnTo>
                        <a:pt x="6229" y="5776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2" name="Rectangle 22"/>
              <p:cNvSpPr/>
              <p:nvPr/>
            </p:nvSpPr>
            <p:spPr>
              <a:xfrm>
                <a:off x="1802796" y="4076243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Group 17"/>
            <p:cNvGrpSpPr/>
            <p:nvPr/>
          </p:nvGrpSpPr>
          <p:grpSpPr>
            <a:xfrm>
              <a:off x="2761168" y="3774799"/>
              <a:ext cx="1316724" cy="1462097"/>
              <a:chOff x="2415718" y="3090853"/>
              <a:chExt cx="1316724" cy="1462096"/>
            </a:xfrm>
            <a:solidFill>
              <a:schemeClr val="tx2"/>
            </a:solidFill>
          </p:grpSpPr>
          <p:sp>
            <p:nvSpPr>
              <p:cNvPr id="49" name="Freeform: Shape 19"/>
              <p:cNvSpPr>
                <a:spLocks/>
              </p:cNvSpPr>
              <p:nvPr/>
            </p:nvSpPr>
            <p:spPr bwMode="auto">
              <a:xfrm>
                <a:off x="2669185" y="3608038"/>
                <a:ext cx="872225" cy="944911"/>
              </a:xfrm>
              <a:custGeom>
                <a:avLst/>
                <a:gdLst>
                  <a:gd name="T0" fmla="*/ 3087 w 4126"/>
                  <a:gd name="T1" fmla="*/ 0 h 4473"/>
                  <a:gd name="T2" fmla="*/ 3087 w 4126"/>
                  <a:gd name="T3" fmla="*/ 0 h 4473"/>
                  <a:gd name="T4" fmla="*/ 3592 w 4126"/>
                  <a:gd name="T5" fmla="*/ 879 h 4473"/>
                  <a:gd name="T6" fmla="*/ 3805 w 4126"/>
                  <a:gd name="T7" fmla="*/ 773 h 4473"/>
                  <a:gd name="T8" fmla="*/ 4098 w 4126"/>
                  <a:gd name="T9" fmla="*/ 986 h 4473"/>
                  <a:gd name="T10" fmla="*/ 3672 w 4126"/>
                  <a:gd name="T11" fmla="*/ 4206 h 4473"/>
                  <a:gd name="T12" fmla="*/ 3327 w 4126"/>
                  <a:gd name="T13" fmla="*/ 4419 h 4473"/>
                  <a:gd name="T14" fmla="*/ 346 w 4126"/>
                  <a:gd name="T15" fmla="*/ 3168 h 4473"/>
                  <a:gd name="T16" fmla="*/ 292 w 4126"/>
                  <a:gd name="T17" fmla="*/ 2795 h 4473"/>
                  <a:gd name="T18" fmla="*/ 505 w 4126"/>
                  <a:gd name="T19" fmla="*/ 2662 h 4473"/>
                  <a:gd name="T20" fmla="*/ 0 w 4126"/>
                  <a:gd name="T21" fmla="*/ 1784 h 4473"/>
                  <a:gd name="T22" fmla="*/ 3087 w 4126"/>
                  <a:gd name="T23" fmla="*/ 0 h 4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126" h="4473">
                    <a:moveTo>
                      <a:pt x="3087" y="0"/>
                    </a:moveTo>
                    <a:lnTo>
                      <a:pt x="3087" y="0"/>
                    </a:lnTo>
                    <a:cubicBezTo>
                      <a:pt x="3592" y="879"/>
                      <a:pt x="3592" y="879"/>
                      <a:pt x="3592" y="879"/>
                    </a:cubicBezTo>
                    <a:cubicBezTo>
                      <a:pt x="3805" y="773"/>
                      <a:pt x="3805" y="773"/>
                      <a:pt x="3805" y="773"/>
                    </a:cubicBezTo>
                    <a:cubicBezTo>
                      <a:pt x="3965" y="666"/>
                      <a:pt x="4125" y="799"/>
                      <a:pt x="4098" y="986"/>
                    </a:cubicBezTo>
                    <a:cubicBezTo>
                      <a:pt x="3672" y="4206"/>
                      <a:pt x="3672" y="4206"/>
                      <a:pt x="3672" y="4206"/>
                    </a:cubicBezTo>
                    <a:cubicBezTo>
                      <a:pt x="3646" y="4392"/>
                      <a:pt x="3513" y="4472"/>
                      <a:pt x="3327" y="4419"/>
                    </a:cubicBezTo>
                    <a:cubicBezTo>
                      <a:pt x="346" y="3168"/>
                      <a:pt x="346" y="3168"/>
                      <a:pt x="346" y="3168"/>
                    </a:cubicBezTo>
                    <a:cubicBezTo>
                      <a:pt x="159" y="3088"/>
                      <a:pt x="133" y="2875"/>
                      <a:pt x="292" y="2795"/>
                    </a:cubicBezTo>
                    <a:cubicBezTo>
                      <a:pt x="505" y="2662"/>
                      <a:pt x="505" y="2662"/>
                      <a:pt x="505" y="2662"/>
                    </a:cubicBezTo>
                    <a:cubicBezTo>
                      <a:pt x="0" y="1784"/>
                      <a:pt x="0" y="1784"/>
                      <a:pt x="0" y="1784"/>
                    </a:cubicBezTo>
                    <a:cubicBezTo>
                      <a:pt x="1011" y="1199"/>
                      <a:pt x="2049" y="613"/>
                      <a:pt x="3087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0" name="Freeform: Shape 20"/>
              <p:cNvSpPr>
                <a:spLocks/>
              </p:cNvSpPr>
              <p:nvPr/>
            </p:nvSpPr>
            <p:spPr bwMode="auto">
              <a:xfrm>
                <a:off x="2415718" y="3090853"/>
                <a:ext cx="1316724" cy="1220742"/>
              </a:xfrm>
              <a:custGeom>
                <a:avLst/>
                <a:gdLst>
                  <a:gd name="T0" fmla="*/ 6229 w 6230"/>
                  <a:gd name="T1" fmla="*/ 2183 h 5777"/>
                  <a:gd name="T2" fmla="*/ 0 w 6230"/>
                  <a:gd name="T3" fmla="*/ 5776 h 5777"/>
                  <a:gd name="T4" fmla="*/ 0 w 6230"/>
                  <a:gd name="T5" fmla="*/ 1437 h 5777"/>
                  <a:gd name="T6" fmla="*/ 2449 w 6230"/>
                  <a:gd name="T7" fmla="*/ 0 h 5777"/>
                  <a:gd name="T8" fmla="*/ 6229 w 6230"/>
                  <a:gd name="T9" fmla="*/ 2183 h 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30" h="5777">
                    <a:moveTo>
                      <a:pt x="6229" y="2183"/>
                    </a:moveTo>
                    <a:lnTo>
                      <a:pt x="0" y="5776"/>
                    </a:lnTo>
                    <a:lnTo>
                      <a:pt x="0" y="1437"/>
                    </a:lnTo>
                    <a:lnTo>
                      <a:pt x="2449" y="0"/>
                    </a:lnTo>
                    <a:lnTo>
                      <a:pt x="6229" y="2183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6"/>
            <p:cNvGrpSpPr/>
            <p:nvPr/>
          </p:nvGrpSpPr>
          <p:grpSpPr>
            <a:xfrm>
              <a:off x="3307240" y="2672405"/>
              <a:ext cx="1502166" cy="1518939"/>
              <a:chOff x="3307240" y="2615255"/>
              <a:chExt cx="1502166" cy="1518939"/>
            </a:xfrm>
          </p:grpSpPr>
          <p:grpSp>
            <p:nvGrpSpPr>
              <p:cNvPr id="43" name="Group 13"/>
              <p:cNvGrpSpPr/>
              <p:nvPr/>
            </p:nvGrpSpPr>
            <p:grpSpPr>
              <a:xfrm>
                <a:off x="3307240" y="2615255"/>
                <a:ext cx="1502166" cy="1518939"/>
                <a:chOff x="2961790" y="1988458"/>
                <a:chExt cx="1502166" cy="1518939"/>
              </a:xfrm>
              <a:solidFill>
                <a:schemeClr val="accent4"/>
              </a:solidFill>
            </p:grpSpPr>
            <p:sp>
              <p:nvSpPr>
                <p:cNvPr id="45" name="Freeform: Shape 15"/>
                <p:cNvSpPr>
                  <a:spLocks/>
                </p:cNvSpPr>
                <p:nvPr/>
              </p:nvSpPr>
              <p:spPr bwMode="auto">
                <a:xfrm>
                  <a:off x="3602913" y="2264290"/>
                  <a:ext cx="861043" cy="967275"/>
                </a:xfrm>
                <a:custGeom>
                  <a:avLst/>
                  <a:gdLst>
                    <a:gd name="T0" fmla="*/ 0 w 4073"/>
                    <a:gd name="T1" fmla="*/ 505 h 4578"/>
                    <a:gd name="T2" fmla="*/ 0 w 4073"/>
                    <a:gd name="T3" fmla="*/ 505 h 4578"/>
                    <a:gd name="T4" fmla="*/ 1011 w 4073"/>
                    <a:gd name="T5" fmla="*/ 505 h 4578"/>
                    <a:gd name="T6" fmla="*/ 1011 w 4073"/>
                    <a:gd name="T7" fmla="*/ 266 h 4578"/>
                    <a:gd name="T8" fmla="*/ 1357 w 4073"/>
                    <a:gd name="T9" fmla="*/ 107 h 4578"/>
                    <a:gd name="T10" fmla="*/ 3912 w 4073"/>
                    <a:gd name="T11" fmla="*/ 2076 h 4578"/>
                    <a:gd name="T12" fmla="*/ 3912 w 4073"/>
                    <a:gd name="T13" fmla="*/ 2500 h 4578"/>
                    <a:gd name="T14" fmla="*/ 1357 w 4073"/>
                    <a:gd name="T15" fmla="*/ 4470 h 4578"/>
                    <a:gd name="T16" fmla="*/ 1011 w 4073"/>
                    <a:gd name="T17" fmla="*/ 4310 h 4578"/>
                    <a:gd name="T18" fmla="*/ 1011 w 4073"/>
                    <a:gd name="T19" fmla="*/ 4071 h 4578"/>
                    <a:gd name="T20" fmla="*/ 0 w 4073"/>
                    <a:gd name="T21" fmla="*/ 4071 h 4578"/>
                    <a:gd name="T22" fmla="*/ 0 w 4073"/>
                    <a:gd name="T23" fmla="*/ 505 h 45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073" h="4578">
                      <a:moveTo>
                        <a:pt x="0" y="505"/>
                      </a:moveTo>
                      <a:lnTo>
                        <a:pt x="0" y="505"/>
                      </a:lnTo>
                      <a:cubicBezTo>
                        <a:pt x="1011" y="505"/>
                        <a:pt x="1011" y="505"/>
                        <a:pt x="1011" y="505"/>
                      </a:cubicBezTo>
                      <a:cubicBezTo>
                        <a:pt x="1011" y="266"/>
                        <a:pt x="1011" y="266"/>
                        <a:pt x="1011" y="266"/>
                      </a:cubicBezTo>
                      <a:cubicBezTo>
                        <a:pt x="1011" y="79"/>
                        <a:pt x="1197" y="0"/>
                        <a:pt x="1357" y="107"/>
                      </a:cubicBezTo>
                      <a:cubicBezTo>
                        <a:pt x="3912" y="2076"/>
                        <a:pt x="3912" y="2076"/>
                        <a:pt x="3912" y="2076"/>
                      </a:cubicBezTo>
                      <a:cubicBezTo>
                        <a:pt x="4072" y="2209"/>
                        <a:pt x="4072" y="2368"/>
                        <a:pt x="3912" y="2500"/>
                      </a:cubicBezTo>
                      <a:cubicBezTo>
                        <a:pt x="1357" y="4470"/>
                        <a:pt x="1357" y="4470"/>
                        <a:pt x="1357" y="4470"/>
                      </a:cubicBezTo>
                      <a:cubicBezTo>
                        <a:pt x="1197" y="4577"/>
                        <a:pt x="1011" y="4497"/>
                        <a:pt x="1011" y="4310"/>
                      </a:cubicBezTo>
                      <a:cubicBezTo>
                        <a:pt x="1011" y="4071"/>
                        <a:pt x="1011" y="4071"/>
                        <a:pt x="1011" y="4071"/>
                      </a:cubicBezTo>
                      <a:cubicBezTo>
                        <a:pt x="0" y="4071"/>
                        <a:pt x="0" y="4071"/>
                        <a:pt x="0" y="4071"/>
                      </a:cubicBezTo>
                      <a:cubicBezTo>
                        <a:pt x="0" y="2874"/>
                        <a:pt x="0" y="1703"/>
                        <a:pt x="0" y="50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: Shape 16"/>
                <p:cNvSpPr>
                  <a:spLocks/>
                </p:cNvSpPr>
                <p:nvPr/>
              </p:nvSpPr>
              <p:spPr bwMode="auto">
                <a:xfrm>
                  <a:off x="2961790" y="1988458"/>
                  <a:ext cx="793016" cy="1518939"/>
                </a:xfrm>
                <a:custGeom>
                  <a:avLst/>
                  <a:gdLst>
                    <a:gd name="T0" fmla="*/ 3752 w 3753"/>
                    <a:gd name="T1" fmla="*/ 0 h 7187"/>
                    <a:gd name="T2" fmla="*/ 3752 w 3753"/>
                    <a:gd name="T3" fmla="*/ 7186 h 7187"/>
                    <a:gd name="T4" fmla="*/ 0 w 3753"/>
                    <a:gd name="T5" fmla="*/ 5003 h 7187"/>
                    <a:gd name="T6" fmla="*/ 0 w 3753"/>
                    <a:gd name="T7" fmla="*/ 2183 h 7187"/>
                    <a:gd name="T8" fmla="*/ 3752 w 3753"/>
                    <a:gd name="T9" fmla="*/ 0 h 7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53" h="7187">
                      <a:moveTo>
                        <a:pt x="3752" y="0"/>
                      </a:moveTo>
                      <a:lnTo>
                        <a:pt x="3752" y="7186"/>
                      </a:lnTo>
                      <a:lnTo>
                        <a:pt x="0" y="5003"/>
                      </a:lnTo>
                      <a:lnTo>
                        <a:pt x="0" y="2183"/>
                      </a:lnTo>
                      <a:lnTo>
                        <a:pt x="3752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" name="Rectangle 14"/>
              <p:cNvSpPr/>
              <p:nvPr/>
            </p:nvSpPr>
            <p:spPr>
              <a:xfrm>
                <a:off x="3392026" y="3155344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Group 7"/>
            <p:cNvGrpSpPr/>
            <p:nvPr/>
          </p:nvGrpSpPr>
          <p:grpSpPr>
            <a:xfrm>
              <a:off x="2761168" y="1626853"/>
              <a:ext cx="1316724" cy="1462095"/>
              <a:chOff x="2761168" y="1569703"/>
              <a:chExt cx="1316724" cy="1462095"/>
            </a:xfrm>
          </p:grpSpPr>
          <p:grpSp>
            <p:nvGrpSpPr>
              <p:cNvPr id="39" name="Group 9"/>
              <p:cNvGrpSpPr/>
              <p:nvPr/>
            </p:nvGrpSpPr>
            <p:grpSpPr>
              <a:xfrm>
                <a:off x="2761168" y="1569703"/>
                <a:ext cx="1316724" cy="1462095"/>
                <a:chOff x="2415718" y="942906"/>
                <a:chExt cx="1316724" cy="1462095"/>
              </a:xfrm>
              <a:solidFill>
                <a:schemeClr val="accent2"/>
              </a:solidFill>
            </p:grpSpPr>
            <p:sp>
              <p:nvSpPr>
                <p:cNvPr id="41" name="Freeform: Shape 11"/>
                <p:cNvSpPr>
                  <a:spLocks/>
                </p:cNvSpPr>
                <p:nvPr/>
              </p:nvSpPr>
              <p:spPr bwMode="auto">
                <a:xfrm>
                  <a:off x="2669185" y="942906"/>
                  <a:ext cx="872225" cy="944911"/>
                </a:xfrm>
                <a:custGeom>
                  <a:avLst/>
                  <a:gdLst>
                    <a:gd name="T0" fmla="*/ 0 w 4126"/>
                    <a:gd name="T1" fmla="*/ 2687 h 4472"/>
                    <a:gd name="T2" fmla="*/ 0 w 4126"/>
                    <a:gd name="T3" fmla="*/ 2687 h 4472"/>
                    <a:gd name="T4" fmla="*/ 505 w 4126"/>
                    <a:gd name="T5" fmla="*/ 1809 h 4472"/>
                    <a:gd name="T6" fmla="*/ 292 w 4126"/>
                    <a:gd name="T7" fmla="*/ 1677 h 4472"/>
                    <a:gd name="T8" fmla="*/ 346 w 4126"/>
                    <a:gd name="T9" fmla="*/ 1303 h 4472"/>
                    <a:gd name="T10" fmla="*/ 3327 w 4126"/>
                    <a:gd name="T11" fmla="*/ 52 h 4472"/>
                    <a:gd name="T12" fmla="*/ 3672 w 4126"/>
                    <a:gd name="T13" fmla="*/ 265 h 4472"/>
                    <a:gd name="T14" fmla="*/ 4098 w 4126"/>
                    <a:gd name="T15" fmla="*/ 3486 h 4472"/>
                    <a:gd name="T16" fmla="*/ 3805 w 4126"/>
                    <a:gd name="T17" fmla="*/ 3699 h 4472"/>
                    <a:gd name="T18" fmla="*/ 3592 w 4126"/>
                    <a:gd name="T19" fmla="*/ 3593 h 4472"/>
                    <a:gd name="T20" fmla="*/ 3087 w 4126"/>
                    <a:gd name="T21" fmla="*/ 4471 h 4472"/>
                    <a:gd name="T22" fmla="*/ 0 w 4126"/>
                    <a:gd name="T23" fmla="*/ 2687 h 4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126" h="4472">
                      <a:moveTo>
                        <a:pt x="0" y="2687"/>
                      </a:moveTo>
                      <a:lnTo>
                        <a:pt x="0" y="2687"/>
                      </a:lnTo>
                      <a:cubicBezTo>
                        <a:pt x="505" y="1809"/>
                        <a:pt x="505" y="1809"/>
                        <a:pt x="505" y="1809"/>
                      </a:cubicBezTo>
                      <a:cubicBezTo>
                        <a:pt x="292" y="1677"/>
                        <a:pt x="292" y="1677"/>
                        <a:pt x="292" y="1677"/>
                      </a:cubicBezTo>
                      <a:cubicBezTo>
                        <a:pt x="133" y="1596"/>
                        <a:pt x="159" y="1384"/>
                        <a:pt x="346" y="1303"/>
                      </a:cubicBezTo>
                      <a:cubicBezTo>
                        <a:pt x="3327" y="52"/>
                        <a:pt x="3327" y="52"/>
                        <a:pt x="3327" y="52"/>
                      </a:cubicBezTo>
                      <a:cubicBezTo>
                        <a:pt x="3513" y="0"/>
                        <a:pt x="3646" y="80"/>
                        <a:pt x="3672" y="265"/>
                      </a:cubicBezTo>
                      <a:cubicBezTo>
                        <a:pt x="4098" y="3486"/>
                        <a:pt x="4098" y="3486"/>
                        <a:pt x="4098" y="3486"/>
                      </a:cubicBezTo>
                      <a:cubicBezTo>
                        <a:pt x="4125" y="3672"/>
                        <a:pt x="3965" y="3806"/>
                        <a:pt x="3805" y="3699"/>
                      </a:cubicBezTo>
                      <a:cubicBezTo>
                        <a:pt x="3592" y="3593"/>
                        <a:pt x="3592" y="3593"/>
                        <a:pt x="3592" y="3593"/>
                      </a:cubicBezTo>
                      <a:cubicBezTo>
                        <a:pt x="3087" y="4471"/>
                        <a:pt x="3087" y="4471"/>
                        <a:pt x="3087" y="4471"/>
                      </a:cubicBezTo>
                      <a:cubicBezTo>
                        <a:pt x="2049" y="3858"/>
                        <a:pt x="1037" y="3273"/>
                        <a:pt x="0" y="2687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: Shape 12"/>
                <p:cNvSpPr>
                  <a:spLocks/>
                </p:cNvSpPr>
                <p:nvPr/>
              </p:nvSpPr>
              <p:spPr bwMode="auto">
                <a:xfrm>
                  <a:off x="2415718" y="1184259"/>
                  <a:ext cx="1316724" cy="1220742"/>
                </a:xfrm>
                <a:custGeom>
                  <a:avLst/>
                  <a:gdLst>
                    <a:gd name="T0" fmla="*/ 0 w 6230"/>
                    <a:gd name="T1" fmla="*/ 0 h 5776"/>
                    <a:gd name="T2" fmla="*/ 6229 w 6230"/>
                    <a:gd name="T3" fmla="*/ 3593 h 5776"/>
                    <a:gd name="T4" fmla="*/ 2449 w 6230"/>
                    <a:gd name="T5" fmla="*/ 5775 h 5776"/>
                    <a:gd name="T6" fmla="*/ 0 w 6230"/>
                    <a:gd name="T7" fmla="*/ 4338 h 5776"/>
                    <a:gd name="T8" fmla="*/ 0 w 6230"/>
                    <a:gd name="T9" fmla="*/ 0 h 5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30" h="5776">
                      <a:moveTo>
                        <a:pt x="0" y="0"/>
                      </a:moveTo>
                      <a:lnTo>
                        <a:pt x="6229" y="3593"/>
                      </a:lnTo>
                      <a:lnTo>
                        <a:pt x="2449" y="5775"/>
                      </a:lnTo>
                      <a:lnTo>
                        <a:pt x="0" y="433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  <a:solidFill>
                        <a:srgbClr val="808080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0" name="Rectangle 10"/>
              <p:cNvSpPr/>
              <p:nvPr/>
            </p:nvSpPr>
            <p:spPr>
              <a:xfrm>
                <a:off x="2869642" y="2283781"/>
                <a:ext cx="723275" cy="307777"/>
              </a:xfrm>
              <a:prstGeom prst="rect">
                <a:avLst/>
              </a:prstGeom>
            </p:spPr>
            <p:txBody>
              <a:bodyPr wrap="none">
                <a:normAutofit fontScale="25000" lnSpcReduction="20000"/>
              </a:bodyPr>
              <a:lstStyle/>
              <a:p>
                <a:pPr algn="ctr"/>
                <a:endParaRPr lang="zh-CN" altLang="en-US" sz="14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8" name="Oval 8"/>
            <p:cNvSpPr/>
            <p:nvPr/>
          </p:nvSpPr>
          <p:spPr>
            <a:xfrm>
              <a:off x="2103737" y="2770326"/>
              <a:ext cx="1323267" cy="1323267"/>
            </a:xfrm>
            <a:prstGeom prst="ellipse">
              <a:avLst/>
            </a:prstGeom>
            <a:solidFill>
              <a:schemeClr val="bg2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55000" lnSpcReduction="20000"/>
            </a:bodyPr>
            <a:lstStyle/>
            <a:p>
              <a:pPr algn="ctr"/>
              <a:endParaRPr lang="en-US" sz="4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Group 82"/>
          <p:cNvGrpSpPr/>
          <p:nvPr/>
        </p:nvGrpSpPr>
        <p:grpSpPr>
          <a:xfrm>
            <a:off x="6128110" y="1488036"/>
            <a:ext cx="1958383" cy="1541501"/>
            <a:chOff x="8170814" y="2198876"/>
            <a:chExt cx="2611177" cy="2055335"/>
          </a:xfrm>
        </p:grpSpPr>
        <p:sp>
          <p:nvSpPr>
            <p:cNvPr id="31" name="Rectangle 94"/>
            <p:cNvSpPr/>
            <p:nvPr/>
          </p:nvSpPr>
          <p:spPr>
            <a:xfrm>
              <a:off x="8170814" y="2198876"/>
              <a:ext cx="2611177" cy="2055335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100" b="1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周髀算经</a:t>
              </a:r>
              <a:endParaRPr lang="en-US" altLang="zh-CN" sz="1100" b="1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endParaRPr lang="en-US" altLang="zh-CN" sz="1100" b="1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b="0" i="0" dirty="0">
                  <a:solidFill>
                    <a:srgbClr val="333333"/>
                  </a:solidFill>
                  <a:effectLst/>
                  <a:latin typeface="Helvetica Neue"/>
                </a:rPr>
                <a:t>主要成就是介绍并证明了勾股定律</a:t>
              </a:r>
              <a:endParaRPr lang="en-US" altLang="zh-CN" sz="1100" dirty="0">
                <a:solidFill>
                  <a:srgbClr val="136EC2"/>
                </a:solidFill>
                <a:latin typeface="Helvetica Neue"/>
              </a:endParaRPr>
            </a:p>
            <a:p>
              <a:r>
                <a:rPr lang="zh-CN" altLang="en-US" sz="1100" b="0" i="0" dirty="0">
                  <a:solidFill>
                    <a:srgbClr val="333333"/>
                  </a:solidFill>
                  <a:effectLst/>
                  <a:latin typeface="Helvetica Neue"/>
                </a:rPr>
                <a:t>采用最简便可行的方法确定天文历法</a:t>
              </a:r>
              <a:endParaRPr lang="en-US" altLang="zh-CN" sz="1100" b="0" i="0" dirty="0">
                <a:solidFill>
                  <a:srgbClr val="333333"/>
                </a:solidFill>
                <a:effectLst/>
                <a:latin typeface="Helvetica Neue"/>
              </a:endParaRPr>
            </a:p>
            <a:p>
              <a:r>
                <a:rPr lang="zh-CN" altLang="en-US" sz="1100" b="0" i="0" dirty="0">
                  <a:solidFill>
                    <a:srgbClr val="333333"/>
                  </a:solidFill>
                  <a:effectLst/>
                  <a:latin typeface="Helvetica Neue"/>
                </a:rPr>
                <a:t>揭示日月星辰的运行规律，囊括四季更替，</a:t>
              </a:r>
              <a:endParaRPr lang="en-US" altLang="zh-CN" sz="1100" b="0" i="0" dirty="0">
                <a:solidFill>
                  <a:srgbClr val="333333"/>
                </a:solidFill>
                <a:effectLst/>
                <a:latin typeface="Helvetica Neue"/>
              </a:endParaRPr>
            </a:p>
            <a:p>
              <a:r>
                <a:rPr lang="zh-CN" altLang="en-US" sz="1100" b="0" i="0" dirty="0">
                  <a:solidFill>
                    <a:srgbClr val="333333"/>
                  </a:solidFill>
                  <a:effectLst/>
                  <a:latin typeface="Helvetica Neue"/>
                </a:rPr>
                <a:t>气候变化，包涵南北有极，昼夜相推的道理。</a:t>
              </a:r>
              <a:endParaRPr lang="en-US" altLang="zh-CN" sz="1100" b="0" i="0" dirty="0">
                <a:solidFill>
                  <a:srgbClr val="333333"/>
                </a:solidFill>
                <a:effectLst/>
                <a:latin typeface="Helvetica Neue"/>
              </a:endParaRPr>
            </a:p>
            <a:p>
              <a:r>
                <a:rPr lang="zh-CN" altLang="en-US" sz="1100" b="0" i="0" dirty="0">
                  <a:solidFill>
                    <a:srgbClr val="333333"/>
                  </a:solidFill>
                  <a:effectLst/>
                  <a:latin typeface="Helvetica Neue"/>
                </a:rPr>
                <a:t>给后来者生活作息提供有力的保障，</a:t>
              </a:r>
              <a:endParaRPr lang="en-US" altLang="zh-CN" sz="1100" b="0" i="0" dirty="0">
                <a:solidFill>
                  <a:srgbClr val="333333"/>
                </a:solidFill>
                <a:effectLst/>
                <a:latin typeface="Helvetica Neue"/>
              </a:endParaRPr>
            </a:p>
          </p:txBody>
        </p:sp>
        <p:cxnSp>
          <p:nvCxnSpPr>
            <p:cNvPr id="22" name="Straight Connector 85"/>
            <p:cNvCxnSpPr/>
            <p:nvPr/>
          </p:nvCxnSpPr>
          <p:spPr>
            <a:xfrm>
              <a:off x="8170814" y="3339010"/>
              <a:ext cx="2448271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95"/>
          <p:cNvGrpSpPr/>
          <p:nvPr/>
        </p:nvGrpSpPr>
        <p:grpSpPr>
          <a:xfrm>
            <a:off x="626367" y="1199799"/>
            <a:ext cx="2457496" cy="2471528"/>
            <a:chOff x="1346698" y="1571034"/>
            <a:chExt cx="2773726" cy="2351569"/>
          </a:xfrm>
        </p:grpSpPr>
        <p:sp>
          <p:nvSpPr>
            <p:cNvPr id="19" name="Rectangle 108"/>
            <p:cNvSpPr/>
            <p:nvPr/>
          </p:nvSpPr>
          <p:spPr>
            <a:xfrm>
              <a:off x="1346698" y="1571034"/>
              <a:ext cx="2773726" cy="2351569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100" b="1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周髀算经</a:t>
              </a:r>
              <a:endParaRPr lang="en-US" altLang="zh-CN" sz="1100" b="1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原名</a:t>
              </a:r>
              <a:r>
                <a:rPr lang="en-US" altLang="zh-CN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《</a:t>
              </a:r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周髀</a:t>
              </a:r>
              <a:r>
                <a:rPr lang="en-US" altLang="zh-CN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》</a:t>
              </a: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算经的十书之一</a:t>
              </a:r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中国最古老的天文学和数学著作</a:t>
              </a:r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约成书于公元前</a:t>
              </a:r>
              <a:r>
                <a:rPr lang="en-US" altLang="zh-CN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1</a:t>
              </a:r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世纪</a:t>
              </a:r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主要阐明当时的盖天说和四分历法</a:t>
              </a:r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唐初规定它为国子监明算科的教材之一</a:t>
              </a:r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故改名</a:t>
              </a:r>
              <a:r>
                <a:rPr lang="en-US" altLang="zh-CN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《</a:t>
              </a:r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周髀算经</a:t>
              </a:r>
              <a:r>
                <a:rPr lang="en-US" altLang="zh-CN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》</a:t>
              </a:r>
              <a:endParaRPr lang="zh-CN" altLang="en-US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</p:txBody>
        </p:sp>
        <p:cxnSp>
          <p:nvCxnSpPr>
            <p:cNvPr id="10" name="Straight Connector 99"/>
            <p:cNvCxnSpPr/>
            <p:nvPr/>
          </p:nvCxnSpPr>
          <p:spPr>
            <a:xfrm>
              <a:off x="1346698" y="3108015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周髀算经</a:t>
            </a:r>
          </a:p>
        </p:txBody>
      </p:sp>
    </p:spTree>
    <p:extLst>
      <p:ext uri="{BB962C8B-B14F-4D97-AF65-F5344CB8AC3E}">
        <p14:creationId xmlns:p14="http://schemas.microsoft.com/office/powerpoint/2010/main" val="1482085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95"/>
          <p:cNvGrpSpPr/>
          <p:nvPr/>
        </p:nvGrpSpPr>
        <p:grpSpPr>
          <a:xfrm>
            <a:off x="693210" y="1214122"/>
            <a:ext cx="5174934" cy="1357628"/>
            <a:chOff x="1422142" y="1584662"/>
            <a:chExt cx="2773726" cy="1291734"/>
          </a:xfrm>
        </p:grpSpPr>
        <p:sp>
          <p:nvSpPr>
            <p:cNvPr id="19" name="Rectangle 108"/>
            <p:cNvSpPr/>
            <p:nvPr/>
          </p:nvSpPr>
          <p:spPr>
            <a:xfrm>
              <a:off x="1422142" y="1584662"/>
              <a:ext cx="2773726" cy="1291734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100" b="1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勾股定律</a:t>
              </a:r>
              <a:endParaRPr lang="en-US" altLang="zh-CN" sz="1100" b="1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基本的几何定理</a:t>
              </a:r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中国古代称直角三角形为勾股形</a:t>
              </a:r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直角边中较小者为勾、长直角边为股、斜边为弦</a:t>
              </a:r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r>
                <a:rPr lang="zh-CN" altLang="en-US" sz="1100" dirty="0">
                  <a:solidFill>
                    <a:schemeClr val="accent1"/>
                  </a:solidFill>
                  <a:latin typeface="+mj-lt"/>
                  <a:cs typeface="+mn-ea"/>
                  <a:sym typeface="+mn-lt"/>
                </a:rPr>
                <a:t>所以称这个定理为勾股定理：指直角三角形的两条直角边的平方和等于斜边的平方。</a:t>
              </a:r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  <a:p>
              <a:endParaRPr lang="en-US" altLang="zh-CN" sz="1100" dirty="0">
                <a:solidFill>
                  <a:schemeClr val="accent1"/>
                </a:solidFill>
                <a:latin typeface="+mj-lt"/>
                <a:cs typeface="+mn-ea"/>
                <a:sym typeface="+mn-lt"/>
              </a:endParaRPr>
            </a:p>
          </p:txBody>
        </p:sp>
        <p:cxnSp>
          <p:nvCxnSpPr>
            <p:cNvPr id="10" name="Straight Connector 99"/>
            <p:cNvCxnSpPr>
              <a:cxnSpLocks/>
            </p:cNvCxnSpPr>
            <p:nvPr/>
          </p:nvCxnSpPr>
          <p:spPr>
            <a:xfrm>
              <a:off x="1422142" y="2578622"/>
              <a:ext cx="2696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周髀算经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114778-9BC5-434E-914D-B7516E0EB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782" y="2355726"/>
            <a:ext cx="1795750" cy="17281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D2A6A21-9F27-4BD6-8C3D-7F892841B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6574" y="1214122"/>
            <a:ext cx="1944216" cy="104466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D0A03A0-AB8C-4BCF-96B0-1626103980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4038" y="2499742"/>
            <a:ext cx="1609930" cy="158417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2A664B9-CDE7-4960-B610-3482454E94E6}"/>
              </a:ext>
            </a:extLst>
          </p:cNvPr>
          <p:cNvSpPr txBox="1"/>
          <p:nvPr/>
        </p:nvSpPr>
        <p:spPr>
          <a:xfrm>
            <a:off x="2382994" y="2908528"/>
            <a:ext cx="369332" cy="70788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赵爽弦图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E6BB16F-D6F6-40DB-BCF3-C9B5C11CCBA6}"/>
              </a:ext>
            </a:extLst>
          </p:cNvPr>
          <p:cNvSpPr txBox="1"/>
          <p:nvPr/>
        </p:nvSpPr>
        <p:spPr>
          <a:xfrm>
            <a:off x="4304940" y="2974484"/>
            <a:ext cx="369332" cy="86177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青朱出入图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C3B02EB-A7C2-4C42-B0FC-DDC5B16917F3}"/>
              </a:ext>
            </a:extLst>
          </p:cNvPr>
          <p:cNvSpPr txBox="1"/>
          <p:nvPr/>
        </p:nvSpPr>
        <p:spPr>
          <a:xfrm>
            <a:off x="5094637" y="2571750"/>
            <a:ext cx="233910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中国古代对勾股定律的研究广泛深入</a:t>
            </a:r>
            <a:endParaRPr lang="en-US" altLang="zh-CN" sz="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勾股定理的证明是论证几何的发端</a:t>
            </a:r>
            <a:endParaRPr lang="en-US" altLang="zh-CN" sz="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/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是历史上第一个把数与形联系起来的定理</a:t>
            </a:r>
            <a:endParaRPr lang="en-US" altLang="zh-CN" sz="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/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即是第一个把几何与代数联系起来的定理</a:t>
            </a:r>
          </a:p>
          <a:p>
            <a:pPr algn="l"/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导致了无理数的发现，引起第一次数学危机</a:t>
            </a:r>
          </a:p>
          <a:p>
            <a:pPr algn="l"/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是历史上第一个给出了完全解答的不定方程</a:t>
            </a:r>
          </a:p>
          <a:p>
            <a:pPr algn="l"/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是欧氏几何的基础定理，并有巨大的实用价值。</a:t>
            </a:r>
            <a:endParaRPr lang="en-US" altLang="zh-CN" sz="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67622FC-31D8-48E8-9B65-A40657B2E52D}"/>
              </a:ext>
            </a:extLst>
          </p:cNvPr>
          <p:cNvSpPr txBox="1"/>
          <p:nvPr/>
        </p:nvSpPr>
        <p:spPr>
          <a:xfrm>
            <a:off x="5081067" y="3648968"/>
            <a:ext cx="3974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0" i="0" dirty="0">
                <a:solidFill>
                  <a:srgbClr val="333333"/>
                </a:solidFill>
                <a:effectLst/>
                <a:latin typeface="Helvetica Neue"/>
              </a:rPr>
              <a:t>1971</a:t>
            </a:r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年</a:t>
            </a:r>
            <a:r>
              <a:rPr lang="en-US" altLang="zh-CN" sz="800" b="0" i="0" dirty="0">
                <a:solidFill>
                  <a:srgbClr val="333333"/>
                </a:solidFill>
                <a:effectLst/>
                <a:latin typeface="Helvetica Neue"/>
              </a:rPr>
              <a:t>5</a:t>
            </a:r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月</a:t>
            </a:r>
            <a:r>
              <a:rPr lang="en-US" altLang="zh-CN" sz="800" b="0" i="0" dirty="0">
                <a:solidFill>
                  <a:srgbClr val="333333"/>
                </a:solidFill>
                <a:effectLst/>
                <a:latin typeface="Helvetica Neue"/>
              </a:rPr>
              <a:t>15</a:t>
            </a:r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日，</a:t>
            </a:r>
            <a:r>
              <a:rPr lang="zh-CN" altLang="en-US" sz="800" dirty="0">
                <a:solidFill>
                  <a:srgbClr val="333333"/>
                </a:solidFill>
                <a:latin typeface="Helvetica Neue"/>
              </a:rPr>
              <a:t>尼加拉瓜</a:t>
            </a:r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发行了一套题为“改变世界面貌的十个数学公式”邮票，</a:t>
            </a:r>
            <a:endParaRPr lang="en-US" altLang="zh-CN" sz="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这十个数学公式由著名数学家选出的，</a:t>
            </a:r>
            <a:r>
              <a:rPr lang="zh-CN" altLang="en-US" sz="800" b="1" i="0" dirty="0">
                <a:solidFill>
                  <a:srgbClr val="333333"/>
                </a:solidFill>
                <a:effectLst/>
                <a:latin typeface="Helvetica Neue"/>
              </a:rPr>
              <a:t>勾股定理是其中之首</a:t>
            </a:r>
            <a:r>
              <a:rPr lang="zh-CN" altLang="en-US" sz="800" b="0" i="0" dirty="0">
                <a:solidFill>
                  <a:srgbClr val="333333"/>
                </a:solidFill>
                <a:effectLst/>
                <a:latin typeface="Helvetica Neue"/>
              </a:rPr>
              <a:t>。</a:t>
            </a:r>
          </a:p>
          <a:p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5511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大气低平面工作总结汇报PPT模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0b6e0a9-4525-481c-aaa2-fe9f919050b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0b6e0a9-4525-481c-aaa2-fe9f919050b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0b6e0a9-4525-481c-aaa2-fe9f919050b5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23844"/>
      </a:accent1>
      <a:accent2>
        <a:srgbClr val="68778E"/>
      </a:accent2>
      <a:accent3>
        <a:srgbClr val="323844"/>
      </a:accent3>
      <a:accent4>
        <a:srgbClr val="68778E"/>
      </a:accent4>
      <a:accent5>
        <a:srgbClr val="323844"/>
      </a:accent5>
      <a:accent6>
        <a:srgbClr val="68778E"/>
      </a:accent6>
      <a:hlink>
        <a:srgbClr val="384059"/>
      </a:hlink>
      <a:folHlink>
        <a:srgbClr val="5880B4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23844"/>
    </a:accent1>
    <a:accent2>
      <a:srgbClr val="68778E"/>
    </a:accent2>
    <a:accent3>
      <a:srgbClr val="323844"/>
    </a:accent3>
    <a:accent4>
      <a:srgbClr val="68778E"/>
    </a:accent4>
    <a:accent5>
      <a:srgbClr val="323844"/>
    </a:accent5>
    <a:accent6>
      <a:srgbClr val="68778E"/>
    </a:accent6>
    <a:hlink>
      <a:srgbClr val="384059"/>
    </a:hlink>
    <a:folHlink>
      <a:srgbClr val="5880B4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23844"/>
    </a:accent1>
    <a:accent2>
      <a:srgbClr val="68778E"/>
    </a:accent2>
    <a:accent3>
      <a:srgbClr val="323844"/>
    </a:accent3>
    <a:accent4>
      <a:srgbClr val="68778E"/>
    </a:accent4>
    <a:accent5>
      <a:srgbClr val="323844"/>
    </a:accent5>
    <a:accent6>
      <a:srgbClr val="68778E"/>
    </a:accent6>
    <a:hlink>
      <a:srgbClr val="384059"/>
    </a:hlink>
    <a:folHlink>
      <a:srgbClr val="5880B4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23844"/>
    </a:accent1>
    <a:accent2>
      <a:srgbClr val="68778E"/>
    </a:accent2>
    <a:accent3>
      <a:srgbClr val="323844"/>
    </a:accent3>
    <a:accent4>
      <a:srgbClr val="68778E"/>
    </a:accent4>
    <a:accent5>
      <a:srgbClr val="323844"/>
    </a:accent5>
    <a:accent6>
      <a:srgbClr val="68778E"/>
    </a:accent6>
    <a:hlink>
      <a:srgbClr val="384059"/>
    </a:hlink>
    <a:folHlink>
      <a:srgbClr val="5880B4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23844"/>
    </a:accent1>
    <a:accent2>
      <a:srgbClr val="68778E"/>
    </a:accent2>
    <a:accent3>
      <a:srgbClr val="323844"/>
    </a:accent3>
    <a:accent4>
      <a:srgbClr val="68778E"/>
    </a:accent4>
    <a:accent5>
      <a:srgbClr val="323844"/>
    </a:accent5>
    <a:accent6>
      <a:srgbClr val="68778E"/>
    </a:accent6>
    <a:hlink>
      <a:srgbClr val="384059"/>
    </a:hlink>
    <a:folHlink>
      <a:srgbClr val="5880B4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23844"/>
    </a:accent1>
    <a:accent2>
      <a:srgbClr val="68778E"/>
    </a:accent2>
    <a:accent3>
      <a:srgbClr val="323844"/>
    </a:accent3>
    <a:accent4>
      <a:srgbClr val="68778E"/>
    </a:accent4>
    <a:accent5>
      <a:srgbClr val="323844"/>
    </a:accent5>
    <a:accent6>
      <a:srgbClr val="68778E"/>
    </a:accent6>
    <a:hlink>
      <a:srgbClr val="384059"/>
    </a:hlink>
    <a:folHlink>
      <a:srgbClr val="5880B4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23844"/>
    </a:accent1>
    <a:accent2>
      <a:srgbClr val="68778E"/>
    </a:accent2>
    <a:accent3>
      <a:srgbClr val="323844"/>
    </a:accent3>
    <a:accent4>
      <a:srgbClr val="68778E"/>
    </a:accent4>
    <a:accent5>
      <a:srgbClr val="323844"/>
    </a:accent5>
    <a:accent6>
      <a:srgbClr val="68778E"/>
    </a:accent6>
    <a:hlink>
      <a:srgbClr val="384059"/>
    </a:hlink>
    <a:folHlink>
      <a:srgbClr val="5880B4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23844"/>
    </a:accent1>
    <a:accent2>
      <a:srgbClr val="68778E"/>
    </a:accent2>
    <a:accent3>
      <a:srgbClr val="323844"/>
    </a:accent3>
    <a:accent4>
      <a:srgbClr val="68778E"/>
    </a:accent4>
    <a:accent5>
      <a:srgbClr val="323844"/>
    </a:accent5>
    <a:accent6>
      <a:srgbClr val="68778E"/>
    </a:accent6>
    <a:hlink>
      <a:srgbClr val="384059"/>
    </a:hlink>
    <a:folHlink>
      <a:srgbClr val="5880B4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23844"/>
    </a:accent1>
    <a:accent2>
      <a:srgbClr val="68778E"/>
    </a:accent2>
    <a:accent3>
      <a:srgbClr val="323844"/>
    </a:accent3>
    <a:accent4>
      <a:srgbClr val="68778E"/>
    </a:accent4>
    <a:accent5>
      <a:srgbClr val="323844"/>
    </a:accent5>
    <a:accent6>
      <a:srgbClr val="68778E"/>
    </a:accent6>
    <a:hlink>
      <a:srgbClr val="384059"/>
    </a:hlink>
    <a:folHlink>
      <a:srgbClr val="5880B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2967</TotalTime>
  <Words>1129</Words>
  <Application>Microsoft Office PowerPoint</Application>
  <PresentationFormat>全屏显示(16:9)</PresentationFormat>
  <Paragraphs>143</Paragraphs>
  <Slides>17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-apple-system</vt:lpstr>
      <vt:lpstr>Helvetica Neue</vt:lpstr>
      <vt:lpstr>U.S. 101</vt:lpstr>
      <vt:lpstr>等线</vt:lpstr>
      <vt:lpstr>方正尚酷简体</vt:lpstr>
      <vt:lpstr>微软雅黑</vt:lpstr>
      <vt:lpstr>微软雅黑</vt:lpstr>
      <vt:lpstr>微软雅黑 Light</vt:lpstr>
      <vt:lpstr>Agency FB</vt:lpstr>
      <vt:lpstr>Arial</vt:lpstr>
      <vt:lpstr>Calibri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大气低平面工作总结汇报PPT模板</dc:title>
  <dc:creator>user</dc:creator>
  <cp:keywords>第一PPT模板网-WWW.1PPT.COM</cp:keywords>
  <cp:lastModifiedBy>yu bl</cp:lastModifiedBy>
  <cp:revision>238</cp:revision>
  <dcterms:created xsi:type="dcterms:W3CDTF">2015-12-11T17:46:17Z</dcterms:created>
  <dcterms:modified xsi:type="dcterms:W3CDTF">2021-11-29T04:35:54Z</dcterms:modified>
</cp:coreProperties>
</file>

<file path=docProps/thumbnail.jpeg>
</file>